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725" r:id="rId4"/>
  </p:sldMasterIdLst>
  <p:notesMasterIdLst>
    <p:notesMasterId r:id="rId17"/>
  </p:notesMasterIdLst>
  <p:handoutMasterIdLst>
    <p:handoutMasterId r:id="rId18"/>
  </p:handoutMasterIdLst>
  <p:sldIdLst>
    <p:sldId id="256" r:id="rId5"/>
    <p:sldId id="257" r:id="rId6"/>
    <p:sldId id="307" r:id="rId7"/>
    <p:sldId id="313" r:id="rId8"/>
    <p:sldId id="314" r:id="rId9"/>
    <p:sldId id="315" r:id="rId10"/>
    <p:sldId id="316" r:id="rId11"/>
    <p:sldId id="317" r:id="rId12"/>
    <p:sldId id="322" r:id="rId13"/>
    <p:sldId id="320" r:id="rId14"/>
    <p:sldId id="321" r:id="rId15"/>
    <p:sldId id="292" r:id="rId16"/>
  </p:sldIdLst>
  <p:sldSz cx="12192000"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AE50564F-E098-4FAB-A1D5-61B885E684A6}">
          <p14:sldIdLst>
            <p14:sldId id="256"/>
            <p14:sldId id="257"/>
            <p14:sldId id="307"/>
            <p14:sldId id="313"/>
            <p14:sldId id="314"/>
            <p14:sldId id="315"/>
            <p14:sldId id="316"/>
            <p14:sldId id="317"/>
            <p14:sldId id="322"/>
            <p14:sldId id="320"/>
            <p14:sldId id="321"/>
            <p14:sldId id="29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Avtor" initials="A" lastIdx="0" clrIdx="6"/>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2626"/>
    <a:srgbClr val="FF3399"/>
    <a:srgbClr val="30425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0" autoAdjust="0"/>
    <p:restoredTop sz="94291" autoAdjust="0"/>
  </p:normalViewPr>
  <p:slideViewPr>
    <p:cSldViewPr snapToGrid="0" showGuides="1">
      <p:cViewPr varScale="1">
        <p:scale>
          <a:sx n="108" d="100"/>
          <a:sy n="108" d="100"/>
        </p:scale>
        <p:origin x="654" y="102"/>
      </p:cViewPr>
      <p:guideLst>
        <p:guide orient="horz" pos="2160"/>
        <p:guide pos="3840"/>
      </p:guideLst>
    </p:cSldViewPr>
  </p:slideViewPr>
  <p:outlineViewPr>
    <p:cViewPr>
      <p:scale>
        <a:sx n="33" d="100"/>
        <a:sy n="33" d="100"/>
      </p:scale>
      <p:origin x="0" y="-288"/>
    </p:cViewPr>
  </p:outlin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55" d="100"/>
          <a:sy n="55" d="100"/>
        </p:scale>
        <p:origin x="2022"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503D04-C97E-4622-AE07-D0307CB3B4CA}" type="doc">
      <dgm:prSet loTypeId="urn:microsoft.com/office/officeart/2018/2/layout/IconVerticalSolidList#1" loCatId="icon" qsTypeId="urn:microsoft.com/office/officeart/2005/8/quickstyle/simple1" qsCatId="simple" csTypeId="urn:microsoft.com/office/officeart/2005/8/colors/accent5_2" csCatId="accent5" phldr="1"/>
      <dgm:spPr/>
      <dgm:t>
        <a:bodyPr rtlCol="0"/>
        <a:lstStyle/>
        <a:p>
          <a:pPr rtl="0"/>
          <a:endParaRPr lang="en-US"/>
        </a:p>
      </dgm:t>
    </dgm:pt>
    <dgm:pt modelId="{4E8D2E69-0173-4BD3-B96A-7A9C5DD12B47}">
      <dgm:prSet custT="1"/>
      <dgm:spPr/>
      <dgm:t>
        <a:bodyPr rtlCol="0"/>
        <a:lstStyle/>
        <a:p>
          <a:pPr>
            <a:lnSpc>
              <a:spcPct val="100000"/>
            </a:lnSpc>
          </a:pPr>
          <a:r>
            <a:rPr lang="sl-SI" sz="1800" b="1"/>
            <a:t>Poslovni proračun</a:t>
          </a:r>
        </a:p>
      </dgm:t>
    </dgm:pt>
    <dgm:pt modelId="{B954BF22-E3B3-4A1C-802E-590228BE2D9C}" type="parTrans" cxnId="{0F866C41-EB5F-47BD-A2CD-A58671F15B67}">
      <dgm:prSet/>
      <dgm:spPr/>
      <dgm:t>
        <a:bodyPr rtlCol="0"/>
        <a:lstStyle/>
        <a:p>
          <a:pPr rtl="0"/>
          <a:endParaRPr lang="es-ES" sz="2400" noProof="0" dirty="0"/>
        </a:p>
      </dgm:t>
    </dgm:pt>
    <dgm:pt modelId="{FEF1E80E-8A9E-4B0A-817C-2A4CFDCF3FB2}" type="sibTrans" cxnId="{0F866C41-EB5F-47BD-A2CD-A58671F15B67}">
      <dgm:prSet/>
      <dgm:spPr/>
      <dgm:t>
        <a:bodyPr rtlCol="0"/>
        <a:lstStyle/>
        <a:p>
          <a:pPr rtl="0"/>
          <a:endParaRPr lang="es-ES" sz="2400" noProof="0" dirty="0"/>
        </a:p>
      </dgm:t>
    </dgm:pt>
    <dgm:pt modelId="{93A6A030-ABAB-4EFA-B539-0FDB3E07C1EF}">
      <dgm:prSet custT="1"/>
      <dgm:spPr/>
      <dgm:t>
        <a:bodyPr rtlCol="0"/>
        <a:lstStyle/>
        <a:p>
          <a:pPr>
            <a:lnSpc>
              <a:spcPct val="100000"/>
            </a:lnSpc>
          </a:pPr>
          <a:r>
            <a:rPr lang="sl-SI" sz="1800" b="1"/>
            <a:t>Računovodski izkazi</a:t>
          </a:r>
        </a:p>
      </dgm:t>
    </dgm:pt>
    <dgm:pt modelId="{3D674B97-6DC6-4A12-85BA-0976D3064237}" type="parTrans" cxnId="{4B40C8DC-6B57-4F5B-8440-7241C649700B}">
      <dgm:prSet/>
      <dgm:spPr/>
      <dgm:t>
        <a:bodyPr rtlCol="0"/>
        <a:lstStyle/>
        <a:p>
          <a:pPr rtl="0"/>
          <a:endParaRPr lang="es-ES" sz="2400" noProof="0" dirty="0"/>
        </a:p>
      </dgm:t>
    </dgm:pt>
    <dgm:pt modelId="{BFE0749E-E343-4A6F-BD09-2810EE6B4BD7}" type="sibTrans" cxnId="{4B40C8DC-6B57-4F5B-8440-7241C649700B}">
      <dgm:prSet/>
      <dgm:spPr/>
      <dgm:t>
        <a:bodyPr rtlCol="0"/>
        <a:lstStyle/>
        <a:p>
          <a:pPr rtl="0"/>
          <a:endParaRPr lang="es-ES" sz="2400" noProof="0" dirty="0"/>
        </a:p>
      </dgm:t>
    </dgm:pt>
    <dgm:pt modelId="{76D56F19-2708-49DB-8F92-D8AC45F23A9A}">
      <dgm:prSet custT="1"/>
      <dgm:spPr/>
      <dgm:t>
        <a:bodyPr rtlCol="0"/>
        <a:lstStyle/>
        <a:p>
          <a:pPr>
            <a:lnSpc>
              <a:spcPct val="100000"/>
            </a:lnSpc>
          </a:pPr>
          <a:r>
            <a:rPr lang="sl-SI" sz="1800" b="1"/>
            <a:t>Pravna vprašanja</a:t>
          </a:r>
        </a:p>
      </dgm:t>
    </dgm:pt>
    <dgm:pt modelId="{9D5610C2-0A12-494A-AC46-8DD17C08B09F}" type="parTrans" cxnId="{32E90211-17E0-4DDF-9274-DD3E46D811B8}">
      <dgm:prSet/>
      <dgm:spPr/>
      <dgm:t>
        <a:bodyPr rtlCol="0"/>
        <a:lstStyle/>
        <a:p>
          <a:pPr rtl="0"/>
          <a:endParaRPr lang="es-ES" sz="2400" noProof="0" dirty="0"/>
        </a:p>
      </dgm:t>
    </dgm:pt>
    <dgm:pt modelId="{EC8965A1-F755-4945-8AAC-DCF1F68F011E}" type="sibTrans" cxnId="{32E90211-17E0-4DDF-9274-DD3E46D811B8}">
      <dgm:prSet/>
      <dgm:spPr/>
      <dgm:t>
        <a:bodyPr rtlCol="0"/>
        <a:lstStyle/>
        <a:p>
          <a:pPr rtl="0"/>
          <a:endParaRPr lang="es-ES" sz="2400" noProof="0" dirty="0"/>
        </a:p>
      </dgm:t>
    </dgm:pt>
    <dgm:pt modelId="{AAC263CB-8256-4B03-92FE-1622698FB3E9}">
      <dgm:prSet custT="1"/>
      <dgm:spPr/>
      <dgm:t>
        <a:bodyPr rtlCol="0"/>
        <a:lstStyle/>
        <a:p>
          <a:pPr>
            <a:lnSpc>
              <a:spcPct val="100000"/>
            </a:lnSpc>
          </a:pPr>
          <a:r>
            <a:rPr lang="sl-SI" sz="1800" b="1" noProof="0"/>
            <a:t>Nadzor nad upravljanjem in akcijski načrt</a:t>
          </a:r>
        </a:p>
      </dgm:t>
    </dgm:pt>
    <dgm:pt modelId="{808B76D0-8EC7-469A-93AC-7A6017188A9D}" type="sibTrans" cxnId="{C5E94186-9CB6-4C42-92B3-C546CC53A7B9}">
      <dgm:prSet/>
      <dgm:spPr/>
      <dgm:t>
        <a:bodyPr rtlCol="0"/>
        <a:lstStyle/>
        <a:p>
          <a:pPr rtl="0"/>
          <a:endParaRPr lang="es-ES" sz="2400" noProof="0" dirty="0"/>
        </a:p>
      </dgm:t>
    </dgm:pt>
    <dgm:pt modelId="{0BEED663-FC38-4EAD-940F-4C475D2C87DB}" type="parTrans" cxnId="{C5E94186-9CB6-4C42-92B3-C546CC53A7B9}">
      <dgm:prSet/>
      <dgm:spPr/>
      <dgm:t>
        <a:bodyPr rtlCol="0"/>
        <a:lstStyle/>
        <a:p>
          <a:pPr rtl="0"/>
          <a:endParaRPr lang="es-ES" sz="2400" noProof="0" dirty="0"/>
        </a:p>
      </dgm:t>
    </dgm:pt>
    <dgm:pt modelId="{39166502-40B2-441C-8391-3FB2E3F462D9}" type="pres">
      <dgm:prSet presAssocID="{D4503D04-C97E-4622-AE07-D0307CB3B4CA}" presName="root" presStyleCnt="0">
        <dgm:presLayoutVars>
          <dgm:dir/>
          <dgm:resizeHandles val="exact"/>
        </dgm:presLayoutVars>
      </dgm:prSet>
      <dgm:spPr/>
    </dgm:pt>
    <dgm:pt modelId="{2FE2D3FA-309E-4C49-82F5-739475F937A2}" type="pres">
      <dgm:prSet presAssocID="{AAC263CB-8256-4B03-92FE-1622698FB3E9}" presName="compNode" presStyleCnt="0"/>
      <dgm:spPr/>
    </dgm:pt>
    <dgm:pt modelId="{A913A8AD-8B01-4110-A29F-10CC5F7A2D5A}" type="pres">
      <dgm:prSet presAssocID="{AAC263CB-8256-4B03-92FE-1622698FB3E9}" presName="bgRect" presStyleLbl="bgShp" presStyleIdx="0" presStyleCnt="4"/>
      <dgm:spPr/>
    </dgm:pt>
    <dgm:pt modelId="{25B2245B-A34B-48ED-A134-55D6D3C49DD6}" type="pres">
      <dgm:prSet presAssocID="{AAC263CB-8256-4B03-92FE-1622698FB3E9}" presName="iconRect" presStyleLbl="node1" presStyleIdx="0" presStyleCnt="4"/>
      <dgm:spPr>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dgm:spPr>
    </dgm:pt>
    <dgm:pt modelId="{A4182B5C-E0A1-40BE-97BB-895E1E017E1E}" type="pres">
      <dgm:prSet presAssocID="{AAC263CB-8256-4B03-92FE-1622698FB3E9}" presName="spaceRect" presStyleCnt="0"/>
      <dgm:spPr/>
    </dgm:pt>
    <dgm:pt modelId="{7AD3242E-FC26-455F-B6ED-8FC692CBD89E}" type="pres">
      <dgm:prSet presAssocID="{AAC263CB-8256-4B03-92FE-1622698FB3E9}" presName="parTx" presStyleLbl="revTx" presStyleIdx="0" presStyleCnt="4">
        <dgm:presLayoutVars>
          <dgm:chMax val="0"/>
          <dgm:chPref val="0"/>
        </dgm:presLayoutVars>
      </dgm:prSet>
      <dgm:spPr/>
    </dgm:pt>
    <dgm:pt modelId="{594CB585-2BEC-4328-A7FA-33C488D58783}" type="pres">
      <dgm:prSet presAssocID="{808B76D0-8EC7-469A-93AC-7A6017188A9D}" presName="sibTrans" presStyleCnt="0"/>
      <dgm:spPr/>
    </dgm:pt>
    <dgm:pt modelId="{2719FFC6-2D0F-438B-8997-447483C0AD39}" type="pres">
      <dgm:prSet presAssocID="{4E8D2E69-0173-4BD3-B96A-7A9C5DD12B47}" presName="compNode" presStyleCnt="0"/>
      <dgm:spPr/>
    </dgm:pt>
    <dgm:pt modelId="{8AC75408-A83A-4B24-A30F-7377A08565C6}" type="pres">
      <dgm:prSet presAssocID="{4E8D2E69-0173-4BD3-B96A-7A9C5DD12B47}" presName="bgRect" presStyleLbl="bgShp" presStyleIdx="1" presStyleCnt="4" custLinFactNeighborY="130"/>
      <dgm:spPr/>
    </dgm:pt>
    <dgm:pt modelId="{5088C622-3FFB-47D9-A26D-06054D22A5A7}" type="pres">
      <dgm:prSet presAssocID="{4E8D2E69-0173-4BD3-B96A-7A9C5DD12B47}" presName="iconRect" presStyleLbl="node1" presStyleIdx="1" presStyleCnt="4"/>
      <dgm:spPr>
        <a:blipFill>
          <a:blip xmlns:r="http://schemas.openxmlformats.org/officeDocument/2006/relationships"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Processor"/>
        </a:ext>
      </dgm:extLst>
    </dgm:pt>
    <dgm:pt modelId="{9FF22361-0B05-4462-BB88-3885C3AC2C02}" type="pres">
      <dgm:prSet presAssocID="{4E8D2E69-0173-4BD3-B96A-7A9C5DD12B47}" presName="spaceRect" presStyleCnt="0"/>
      <dgm:spPr/>
    </dgm:pt>
    <dgm:pt modelId="{DB221D5C-8E51-47CA-9565-DA91D94E4D76}" type="pres">
      <dgm:prSet presAssocID="{4E8D2E69-0173-4BD3-B96A-7A9C5DD12B47}" presName="parTx" presStyleLbl="revTx" presStyleIdx="1" presStyleCnt="4">
        <dgm:presLayoutVars>
          <dgm:chMax val="0"/>
          <dgm:chPref val="0"/>
        </dgm:presLayoutVars>
      </dgm:prSet>
      <dgm:spPr/>
    </dgm:pt>
    <dgm:pt modelId="{992BF26A-A15E-47C7-BD99-938750D2A969}" type="pres">
      <dgm:prSet presAssocID="{FEF1E80E-8A9E-4B0A-817C-2A4CFDCF3FB2}" presName="sibTrans" presStyleCnt="0"/>
      <dgm:spPr/>
    </dgm:pt>
    <dgm:pt modelId="{FBDE2D1D-30AD-4684-9397-F4E6543A3644}" type="pres">
      <dgm:prSet presAssocID="{93A6A030-ABAB-4EFA-B539-0FDB3E07C1EF}" presName="compNode" presStyleCnt="0"/>
      <dgm:spPr/>
    </dgm:pt>
    <dgm:pt modelId="{C01A6FD6-644F-4A38-8AAF-FA2CD15EFB95}" type="pres">
      <dgm:prSet presAssocID="{93A6A030-ABAB-4EFA-B539-0FDB3E07C1EF}" presName="bgRect" presStyleLbl="bgShp" presStyleIdx="2" presStyleCnt="4" custLinFactNeighborY="2045"/>
      <dgm:spPr/>
    </dgm:pt>
    <dgm:pt modelId="{5EA392A0-C484-48E8-81EA-8479B0B6C090}" type="pres">
      <dgm:prSet presAssocID="{93A6A030-ABAB-4EFA-B539-0FDB3E07C1EF}" presName="iconRect" presStyleLbl="node1" presStyleIdx="2" presStyleCnt="4"/>
      <dgm:spPr>
        <a:blipFill>
          <a:blip xmlns:r="http://schemas.openxmlformats.org/officeDocument/2006/relationships"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Cloud Computing"/>
        </a:ext>
      </dgm:extLst>
    </dgm:pt>
    <dgm:pt modelId="{8C399FA1-94C6-4518-9967-9BBB0F60E37D}" type="pres">
      <dgm:prSet presAssocID="{93A6A030-ABAB-4EFA-B539-0FDB3E07C1EF}" presName="spaceRect" presStyleCnt="0"/>
      <dgm:spPr/>
    </dgm:pt>
    <dgm:pt modelId="{0F594D1E-8E8D-452F-9A66-DA5B842B5860}" type="pres">
      <dgm:prSet presAssocID="{93A6A030-ABAB-4EFA-B539-0FDB3E07C1EF}" presName="parTx" presStyleLbl="revTx" presStyleIdx="2" presStyleCnt="4">
        <dgm:presLayoutVars>
          <dgm:chMax val="0"/>
          <dgm:chPref val="0"/>
        </dgm:presLayoutVars>
      </dgm:prSet>
      <dgm:spPr/>
    </dgm:pt>
    <dgm:pt modelId="{2D705EC2-CBBE-47E4-AEA2-2AD46F082614}" type="pres">
      <dgm:prSet presAssocID="{BFE0749E-E343-4A6F-BD09-2810EE6B4BD7}" presName="sibTrans" presStyleCnt="0"/>
      <dgm:spPr/>
    </dgm:pt>
    <dgm:pt modelId="{69A5F660-6AC2-4616-9DD2-97B69A02AC94}" type="pres">
      <dgm:prSet presAssocID="{76D56F19-2708-49DB-8F92-D8AC45F23A9A}" presName="compNode" presStyleCnt="0"/>
      <dgm:spPr/>
    </dgm:pt>
    <dgm:pt modelId="{6DC3A653-9B12-4739-B88C-98A411249860}" type="pres">
      <dgm:prSet presAssocID="{76D56F19-2708-49DB-8F92-D8AC45F23A9A}" presName="bgRect" presStyleLbl="bgShp" presStyleIdx="3" presStyleCnt="4" custLinFactNeighborX="0" custLinFactNeighborY="25713"/>
      <dgm:spPr/>
    </dgm:pt>
    <dgm:pt modelId="{9821C656-EFEF-430D-BD29-9D4BB92DACB1}" type="pres">
      <dgm:prSet presAssocID="{76D56F19-2708-49DB-8F92-D8AC45F23A9A}" presName="iconRect" presStyleLbl="node1" presStyleIdx="3" presStyleCnt="4"/>
      <dgm:spPr>
        <a:blipFill>
          <a:blip xmlns:r="http://schemas.openxmlformats.org/officeDocument/2006/relationships"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Server"/>
        </a:ext>
      </dgm:extLst>
    </dgm:pt>
    <dgm:pt modelId="{6A33AFBD-FA33-4891-9EEE-80A564935B4E}" type="pres">
      <dgm:prSet presAssocID="{76D56F19-2708-49DB-8F92-D8AC45F23A9A}" presName="spaceRect" presStyleCnt="0"/>
      <dgm:spPr/>
    </dgm:pt>
    <dgm:pt modelId="{F897ECCA-F261-4E89-8F4D-FFABF292E2CC}" type="pres">
      <dgm:prSet presAssocID="{76D56F19-2708-49DB-8F92-D8AC45F23A9A}" presName="parTx" presStyleLbl="revTx" presStyleIdx="3" presStyleCnt="4">
        <dgm:presLayoutVars>
          <dgm:chMax val="0"/>
          <dgm:chPref val="0"/>
        </dgm:presLayoutVars>
      </dgm:prSet>
      <dgm:spPr/>
    </dgm:pt>
  </dgm:ptLst>
  <dgm:cxnLst>
    <dgm:cxn modelId="{BA89D203-428B-4050-8CA3-8CA6BC4D6661}" type="presOf" srcId="{93A6A030-ABAB-4EFA-B539-0FDB3E07C1EF}" destId="{0F594D1E-8E8D-452F-9A66-DA5B842B5860}" srcOrd="0" destOrd="0" presId="urn:microsoft.com/office/officeart/2018/2/layout/IconVerticalSolidList#1"/>
    <dgm:cxn modelId="{32E90211-17E0-4DDF-9274-DD3E46D811B8}" srcId="{D4503D04-C97E-4622-AE07-D0307CB3B4CA}" destId="{76D56F19-2708-49DB-8F92-D8AC45F23A9A}" srcOrd="3" destOrd="0" parTransId="{9D5610C2-0A12-494A-AC46-8DD17C08B09F}" sibTransId="{EC8965A1-F755-4945-8AAC-DCF1F68F011E}"/>
    <dgm:cxn modelId="{2CCC003E-B7AD-4C30-9C6F-8B298514477E}" type="presOf" srcId="{AAC263CB-8256-4B03-92FE-1622698FB3E9}" destId="{7AD3242E-FC26-455F-B6ED-8FC692CBD89E}" srcOrd="0" destOrd="0" presId="urn:microsoft.com/office/officeart/2018/2/layout/IconVerticalSolidList#1"/>
    <dgm:cxn modelId="{0F866C41-EB5F-47BD-A2CD-A58671F15B67}" srcId="{D4503D04-C97E-4622-AE07-D0307CB3B4CA}" destId="{4E8D2E69-0173-4BD3-B96A-7A9C5DD12B47}" srcOrd="1" destOrd="0" parTransId="{B954BF22-E3B3-4A1C-802E-590228BE2D9C}" sibTransId="{FEF1E80E-8A9E-4B0A-817C-2A4CFDCF3FB2}"/>
    <dgm:cxn modelId="{E7C78E61-E3FA-445D-BAF9-CB775E344677}" type="presOf" srcId="{D4503D04-C97E-4622-AE07-D0307CB3B4CA}" destId="{39166502-40B2-441C-8391-3FB2E3F462D9}" srcOrd="0" destOrd="0" presId="urn:microsoft.com/office/officeart/2018/2/layout/IconVerticalSolidList#1"/>
    <dgm:cxn modelId="{B134F768-96E5-44D1-BBE9-E70A3003C06F}" type="presOf" srcId="{76D56F19-2708-49DB-8F92-D8AC45F23A9A}" destId="{F897ECCA-F261-4E89-8F4D-FFABF292E2CC}" srcOrd="0" destOrd="0" presId="urn:microsoft.com/office/officeart/2018/2/layout/IconVerticalSolidList#1"/>
    <dgm:cxn modelId="{8DD3354A-9D83-49A7-80C3-4F8667147AC2}" type="presOf" srcId="{4E8D2E69-0173-4BD3-B96A-7A9C5DD12B47}" destId="{DB221D5C-8E51-47CA-9565-DA91D94E4D76}" srcOrd="0" destOrd="0" presId="urn:microsoft.com/office/officeart/2018/2/layout/IconVerticalSolidList#1"/>
    <dgm:cxn modelId="{C5E94186-9CB6-4C42-92B3-C546CC53A7B9}" srcId="{D4503D04-C97E-4622-AE07-D0307CB3B4CA}" destId="{AAC263CB-8256-4B03-92FE-1622698FB3E9}" srcOrd="0" destOrd="0" parTransId="{0BEED663-FC38-4EAD-940F-4C475D2C87DB}" sibTransId="{808B76D0-8EC7-469A-93AC-7A6017188A9D}"/>
    <dgm:cxn modelId="{4B40C8DC-6B57-4F5B-8440-7241C649700B}" srcId="{D4503D04-C97E-4622-AE07-D0307CB3B4CA}" destId="{93A6A030-ABAB-4EFA-B539-0FDB3E07C1EF}" srcOrd="2" destOrd="0" parTransId="{3D674B97-6DC6-4A12-85BA-0976D3064237}" sibTransId="{BFE0749E-E343-4A6F-BD09-2810EE6B4BD7}"/>
    <dgm:cxn modelId="{26ADDC92-B8C0-494E-8C80-6C6005724D17}" type="presParOf" srcId="{39166502-40B2-441C-8391-3FB2E3F462D9}" destId="{2FE2D3FA-309E-4C49-82F5-739475F937A2}" srcOrd="0" destOrd="0" presId="urn:microsoft.com/office/officeart/2018/2/layout/IconVerticalSolidList#1"/>
    <dgm:cxn modelId="{C29062AE-62BE-454A-B75E-11F5FDBE6F09}" type="presParOf" srcId="{2FE2D3FA-309E-4C49-82F5-739475F937A2}" destId="{A913A8AD-8B01-4110-A29F-10CC5F7A2D5A}" srcOrd="0" destOrd="0" presId="urn:microsoft.com/office/officeart/2018/2/layout/IconVerticalSolidList#1"/>
    <dgm:cxn modelId="{80BF740B-B489-4A39-892F-07E44CC5C1C0}" type="presParOf" srcId="{2FE2D3FA-309E-4C49-82F5-739475F937A2}" destId="{25B2245B-A34B-48ED-A134-55D6D3C49DD6}" srcOrd="1" destOrd="0" presId="urn:microsoft.com/office/officeart/2018/2/layout/IconVerticalSolidList#1"/>
    <dgm:cxn modelId="{72A78F66-F5FB-4F1D-B34F-9288A80DCCF9}" type="presParOf" srcId="{2FE2D3FA-309E-4C49-82F5-739475F937A2}" destId="{A4182B5C-E0A1-40BE-97BB-895E1E017E1E}" srcOrd="2" destOrd="0" presId="urn:microsoft.com/office/officeart/2018/2/layout/IconVerticalSolidList#1"/>
    <dgm:cxn modelId="{CDADCEFC-3325-4B77-BD33-28C0E7EC68DF}" type="presParOf" srcId="{2FE2D3FA-309E-4C49-82F5-739475F937A2}" destId="{7AD3242E-FC26-455F-B6ED-8FC692CBD89E}" srcOrd="3" destOrd="0" presId="urn:microsoft.com/office/officeart/2018/2/layout/IconVerticalSolidList#1"/>
    <dgm:cxn modelId="{B255CD1F-DC14-4C81-98E0-ED70E678F155}" type="presParOf" srcId="{39166502-40B2-441C-8391-3FB2E3F462D9}" destId="{594CB585-2BEC-4328-A7FA-33C488D58783}" srcOrd="1" destOrd="0" presId="urn:microsoft.com/office/officeart/2018/2/layout/IconVerticalSolidList#1"/>
    <dgm:cxn modelId="{F2C358A5-0DE0-4A85-B08B-B346A7FD8C92}" type="presParOf" srcId="{39166502-40B2-441C-8391-3FB2E3F462D9}" destId="{2719FFC6-2D0F-438B-8997-447483C0AD39}" srcOrd="2" destOrd="0" presId="urn:microsoft.com/office/officeart/2018/2/layout/IconVerticalSolidList#1"/>
    <dgm:cxn modelId="{A144F9DA-B024-432F-8025-B502433DE1A9}" type="presParOf" srcId="{2719FFC6-2D0F-438B-8997-447483C0AD39}" destId="{8AC75408-A83A-4B24-A30F-7377A08565C6}" srcOrd="0" destOrd="0" presId="urn:microsoft.com/office/officeart/2018/2/layout/IconVerticalSolidList#1"/>
    <dgm:cxn modelId="{B235678E-76FA-42F1-85AC-CA9A11513663}" type="presParOf" srcId="{2719FFC6-2D0F-438B-8997-447483C0AD39}" destId="{5088C622-3FFB-47D9-A26D-06054D22A5A7}" srcOrd="1" destOrd="0" presId="urn:microsoft.com/office/officeart/2018/2/layout/IconVerticalSolidList#1"/>
    <dgm:cxn modelId="{0D6A5454-FE3D-4816-8149-AFF9418AC9F0}" type="presParOf" srcId="{2719FFC6-2D0F-438B-8997-447483C0AD39}" destId="{9FF22361-0B05-4462-BB88-3885C3AC2C02}" srcOrd="2" destOrd="0" presId="urn:microsoft.com/office/officeart/2018/2/layout/IconVerticalSolidList#1"/>
    <dgm:cxn modelId="{3F9887C8-C263-43A4-806C-EB1DBEAC0AC8}" type="presParOf" srcId="{2719FFC6-2D0F-438B-8997-447483C0AD39}" destId="{DB221D5C-8E51-47CA-9565-DA91D94E4D76}" srcOrd="3" destOrd="0" presId="urn:microsoft.com/office/officeart/2018/2/layout/IconVerticalSolidList#1"/>
    <dgm:cxn modelId="{1E48D072-6B50-48FA-8B7A-3FBA213BE1E9}" type="presParOf" srcId="{39166502-40B2-441C-8391-3FB2E3F462D9}" destId="{992BF26A-A15E-47C7-BD99-938750D2A969}" srcOrd="3" destOrd="0" presId="urn:microsoft.com/office/officeart/2018/2/layout/IconVerticalSolidList#1"/>
    <dgm:cxn modelId="{5A9D4D51-54F8-4319-BD9F-1604BE37AF78}" type="presParOf" srcId="{39166502-40B2-441C-8391-3FB2E3F462D9}" destId="{FBDE2D1D-30AD-4684-9397-F4E6543A3644}" srcOrd="4" destOrd="0" presId="urn:microsoft.com/office/officeart/2018/2/layout/IconVerticalSolidList#1"/>
    <dgm:cxn modelId="{3E5A8EE5-6065-4BE8-9011-16A9C6639CE1}" type="presParOf" srcId="{FBDE2D1D-30AD-4684-9397-F4E6543A3644}" destId="{C01A6FD6-644F-4A38-8AAF-FA2CD15EFB95}" srcOrd="0" destOrd="0" presId="urn:microsoft.com/office/officeart/2018/2/layout/IconVerticalSolidList#1"/>
    <dgm:cxn modelId="{B9C04EEE-E1A4-4318-BBD7-A210EABEBCFA}" type="presParOf" srcId="{FBDE2D1D-30AD-4684-9397-F4E6543A3644}" destId="{5EA392A0-C484-48E8-81EA-8479B0B6C090}" srcOrd="1" destOrd="0" presId="urn:microsoft.com/office/officeart/2018/2/layout/IconVerticalSolidList#1"/>
    <dgm:cxn modelId="{A2D8A5DC-41BC-4646-8EE3-A0B84BC021ED}" type="presParOf" srcId="{FBDE2D1D-30AD-4684-9397-F4E6543A3644}" destId="{8C399FA1-94C6-4518-9967-9BBB0F60E37D}" srcOrd="2" destOrd="0" presId="urn:microsoft.com/office/officeart/2018/2/layout/IconVerticalSolidList#1"/>
    <dgm:cxn modelId="{A79A35EE-F4FE-4591-9922-DD95A1602BFB}" type="presParOf" srcId="{FBDE2D1D-30AD-4684-9397-F4E6543A3644}" destId="{0F594D1E-8E8D-452F-9A66-DA5B842B5860}" srcOrd="3" destOrd="0" presId="urn:microsoft.com/office/officeart/2018/2/layout/IconVerticalSolidList#1"/>
    <dgm:cxn modelId="{CFFF59E0-F136-4A57-B1C7-38DA105F352E}" type="presParOf" srcId="{39166502-40B2-441C-8391-3FB2E3F462D9}" destId="{2D705EC2-CBBE-47E4-AEA2-2AD46F082614}" srcOrd="5" destOrd="0" presId="urn:microsoft.com/office/officeart/2018/2/layout/IconVerticalSolidList#1"/>
    <dgm:cxn modelId="{56159C05-5E7A-41E3-850F-493F57D1B3B7}" type="presParOf" srcId="{39166502-40B2-441C-8391-3FB2E3F462D9}" destId="{69A5F660-6AC2-4616-9DD2-97B69A02AC94}" srcOrd="6" destOrd="0" presId="urn:microsoft.com/office/officeart/2018/2/layout/IconVerticalSolidList#1"/>
    <dgm:cxn modelId="{F24F5157-D892-40ED-B4DD-33979C522E60}" type="presParOf" srcId="{69A5F660-6AC2-4616-9DD2-97B69A02AC94}" destId="{6DC3A653-9B12-4739-B88C-98A411249860}" srcOrd="0" destOrd="0" presId="urn:microsoft.com/office/officeart/2018/2/layout/IconVerticalSolidList#1"/>
    <dgm:cxn modelId="{28D3C703-C304-4614-AC62-262C9F8BAC6E}" type="presParOf" srcId="{69A5F660-6AC2-4616-9DD2-97B69A02AC94}" destId="{9821C656-EFEF-430D-BD29-9D4BB92DACB1}" srcOrd="1" destOrd="0" presId="urn:microsoft.com/office/officeart/2018/2/layout/IconVerticalSolidList#1"/>
    <dgm:cxn modelId="{EE121D30-3788-4A53-BC8F-72AC36D3AE9F}" type="presParOf" srcId="{69A5F660-6AC2-4616-9DD2-97B69A02AC94}" destId="{6A33AFBD-FA33-4891-9EEE-80A564935B4E}" srcOrd="2" destOrd="0" presId="urn:microsoft.com/office/officeart/2018/2/layout/IconVerticalSolidList#1"/>
    <dgm:cxn modelId="{31A1B91B-0683-453F-A0F2-14A835A7F2C4}" type="presParOf" srcId="{69A5F660-6AC2-4616-9DD2-97B69A02AC94}" destId="{F897ECCA-F261-4E89-8F4D-FFABF292E2CC}" srcOrd="3" destOrd="0" presId="urn:microsoft.com/office/officeart/2018/2/layout/IconVerticalSolidList#1"/>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13A8AD-8B01-4110-A29F-10CC5F7A2D5A}">
      <dsp:nvSpPr>
        <dsp:cNvPr id="0" name=""/>
        <dsp:cNvSpPr/>
      </dsp:nvSpPr>
      <dsp:spPr>
        <a:xfrm>
          <a:off x="0" y="1713"/>
          <a:ext cx="3724657" cy="86822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B2245B-A34B-48ED-A134-55D6D3C49DD6}">
      <dsp:nvSpPr>
        <dsp:cNvPr id="0" name=""/>
        <dsp:cNvSpPr/>
      </dsp:nvSpPr>
      <dsp:spPr>
        <a:xfrm>
          <a:off x="262636" y="197062"/>
          <a:ext cx="477521" cy="477521"/>
        </a:xfrm>
        <a:prstGeom prst="rect">
          <a:avLst/>
        </a:prstGeom>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D3242E-FC26-455F-B6ED-8FC692CBD89E}">
      <dsp:nvSpPr>
        <dsp:cNvPr id="0" name=""/>
        <dsp:cNvSpPr/>
      </dsp:nvSpPr>
      <dsp:spPr>
        <a:xfrm>
          <a:off x="1002794" y="1713"/>
          <a:ext cx="2721862" cy="868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887" tIns="91887" rIns="91887" bIns="91887" numCol="1" spcCol="1270" rtlCol="0" anchor="ctr" anchorCtr="0">
          <a:noAutofit/>
        </a:bodyPr>
        <a:lstStyle/>
        <a:p>
          <a:pPr marL="0" lvl="0" indent="0" algn="l" defTabSz="800100">
            <a:lnSpc>
              <a:spcPct val="100000"/>
            </a:lnSpc>
            <a:spcBef>
              <a:spcPct val="0"/>
            </a:spcBef>
            <a:spcAft>
              <a:spcPct val="35000"/>
            </a:spcAft>
            <a:buNone/>
          </a:pPr>
          <a:r>
            <a:rPr lang="sl-SI" sz="1800" b="1" kern="1200" noProof="0"/>
            <a:t>Nadzor nad upravljanjem in akcijski načrt</a:t>
          </a:r>
        </a:p>
      </dsp:txBody>
      <dsp:txXfrm>
        <a:off x="1002794" y="1713"/>
        <a:ext cx="2721862" cy="868220"/>
      </dsp:txXfrm>
    </dsp:sp>
    <dsp:sp modelId="{8AC75408-A83A-4B24-A30F-7377A08565C6}">
      <dsp:nvSpPr>
        <dsp:cNvPr id="0" name=""/>
        <dsp:cNvSpPr/>
      </dsp:nvSpPr>
      <dsp:spPr>
        <a:xfrm>
          <a:off x="0" y="1088117"/>
          <a:ext cx="3724657" cy="86822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88C622-3FFB-47D9-A26D-06054D22A5A7}">
      <dsp:nvSpPr>
        <dsp:cNvPr id="0" name=""/>
        <dsp:cNvSpPr/>
      </dsp:nvSpPr>
      <dsp:spPr>
        <a:xfrm>
          <a:off x="262636" y="1282338"/>
          <a:ext cx="477521" cy="477521"/>
        </a:xfrm>
        <a:prstGeom prst="rect">
          <a:avLst/>
        </a:prstGeom>
        <a:blipFill>
          <a:blip xmlns:r="http://schemas.openxmlformats.org/officeDocument/2006/relationships"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221D5C-8E51-47CA-9565-DA91D94E4D76}">
      <dsp:nvSpPr>
        <dsp:cNvPr id="0" name=""/>
        <dsp:cNvSpPr/>
      </dsp:nvSpPr>
      <dsp:spPr>
        <a:xfrm>
          <a:off x="1002794" y="1086988"/>
          <a:ext cx="2721862" cy="868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887" tIns="91887" rIns="91887" bIns="91887" numCol="1" spcCol="1270" rtlCol="0" anchor="ctr" anchorCtr="0">
          <a:noAutofit/>
        </a:bodyPr>
        <a:lstStyle/>
        <a:p>
          <a:pPr marL="0" lvl="0" indent="0" algn="l" defTabSz="800100">
            <a:lnSpc>
              <a:spcPct val="100000"/>
            </a:lnSpc>
            <a:spcBef>
              <a:spcPct val="0"/>
            </a:spcBef>
            <a:spcAft>
              <a:spcPct val="35000"/>
            </a:spcAft>
            <a:buNone/>
          </a:pPr>
          <a:r>
            <a:rPr lang="sl-SI" sz="1800" b="1" kern="1200"/>
            <a:t>Poslovni proračun</a:t>
          </a:r>
        </a:p>
      </dsp:txBody>
      <dsp:txXfrm>
        <a:off x="1002794" y="1086988"/>
        <a:ext cx="2721862" cy="868220"/>
      </dsp:txXfrm>
    </dsp:sp>
    <dsp:sp modelId="{C01A6FD6-644F-4A38-8AAF-FA2CD15EFB95}">
      <dsp:nvSpPr>
        <dsp:cNvPr id="0" name=""/>
        <dsp:cNvSpPr/>
      </dsp:nvSpPr>
      <dsp:spPr>
        <a:xfrm>
          <a:off x="0" y="2190019"/>
          <a:ext cx="3724657" cy="86822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A392A0-C484-48E8-81EA-8479B0B6C090}">
      <dsp:nvSpPr>
        <dsp:cNvPr id="0" name=""/>
        <dsp:cNvSpPr/>
      </dsp:nvSpPr>
      <dsp:spPr>
        <a:xfrm>
          <a:off x="262636" y="2367614"/>
          <a:ext cx="477521" cy="477521"/>
        </a:xfrm>
        <a:prstGeom prst="rect">
          <a:avLst/>
        </a:prstGeom>
        <a:blipFill>
          <a:blip xmlns:r="http://schemas.openxmlformats.org/officeDocument/2006/relationships"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594D1E-8E8D-452F-9A66-DA5B842B5860}">
      <dsp:nvSpPr>
        <dsp:cNvPr id="0" name=""/>
        <dsp:cNvSpPr/>
      </dsp:nvSpPr>
      <dsp:spPr>
        <a:xfrm>
          <a:off x="1002794" y="2172264"/>
          <a:ext cx="2721862" cy="868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887" tIns="91887" rIns="91887" bIns="91887" numCol="1" spcCol="1270" rtlCol="0" anchor="ctr" anchorCtr="0">
          <a:noAutofit/>
        </a:bodyPr>
        <a:lstStyle/>
        <a:p>
          <a:pPr marL="0" lvl="0" indent="0" algn="l" defTabSz="800100">
            <a:lnSpc>
              <a:spcPct val="100000"/>
            </a:lnSpc>
            <a:spcBef>
              <a:spcPct val="0"/>
            </a:spcBef>
            <a:spcAft>
              <a:spcPct val="35000"/>
            </a:spcAft>
            <a:buNone/>
          </a:pPr>
          <a:r>
            <a:rPr lang="sl-SI" sz="1800" b="1" kern="1200"/>
            <a:t>Računovodski izkazi</a:t>
          </a:r>
        </a:p>
      </dsp:txBody>
      <dsp:txXfrm>
        <a:off x="1002794" y="2172264"/>
        <a:ext cx="2721862" cy="868220"/>
      </dsp:txXfrm>
    </dsp:sp>
    <dsp:sp modelId="{6DC3A653-9B12-4739-B88C-98A411249860}">
      <dsp:nvSpPr>
        <dsp:cNvPr id="0" name=""/>
        <dsp:cNvSpPr/>
      </dsp:nvSpPr>
      <dsp:spPr>
        <a:xfrm>
          <a:off x="0" y="3259253"/>
          <a:ext cx="3724657" cy="86822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21C656-EFEF-430D-BD29-9D4BB92DACB1}">
      <dsp:nvSpPr>
        <dsp:cNvPr id="0" name=""/>
        <dsp:cNvSpPr/>
      </dsp:nvSpPr>
      <dsp:spPr>
        <a:xfrm>
          <a:off x="262636" y="3452889"/>
          <a:ext cx="477521" cy="477521"/>
        </a:xfrm>
        <a:prstGeom prst="rect">
          <a:avLst/>
        </a:prstGeom>
        <a:blipFill>
          <a:blip xmlns:r="http://schemas.openxmlformats.org/officeDocument/2006/relationships" r:embed="rId7" cstate="email">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97ECCA-F261-4E89-8F4D-FFABF292E2CC}">
      <dsp:nvSpPr>
        <dsp:cNvPr id="0" name=""/>
        <dsp:cNvSpPr/>
      </dsp:nvSpPr>
      <dsp:spPr>
        <a:xfrm>
          <a:off x="1002794" y="3257540"/>
          <a:ext cx="2721862" cy="868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887" tIns="91887" rIns="91887" bIns="91887" numCol="1" spcCol="1270" rtlCol="0" anchor="ctr" anchorCtr="0">
          <a:noAutofit/>
        </a:bodyPr>
        <a:lstStyle/>
        <a:p>
          <a:pPr marL="0" lvl="0" indent="0" algn="l" defTabSz="800100">
            <a:lnSpc>
              <a:spcPct val="100000"/>
            </a:lnSpc>
            <a:spcBef>
              <a:spcPct val="0"/>
            </a:spcBef>
            <a:spcAft>
              <a:spcPct val="35000"/>
            </a:spcAft>
            <a:buNone/>
          </a:pPr>
          <a:r>
            <a:rPr lang="sl-SI" sz="1800" b="1" kern="1200"/>
            <a:t>Pravna vprašanja</a:t>
          </a:r>
        </a:p>
      </dsp:txBody>
      <dsp:txXfrm>
        <a:off x="1002794" y="3257540"/>
        <a:ext cx="2721862" cy="86822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1">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a:extLst>
              <a:ext uri="{FF2B5EF4-FFF2-40B4-BE49-F238E27FC236}">
                <a16:creationId xmlns:a16="http://schemas.microsoft.com/office/drawing/2014/main" id="{6169671B-947A-44A3-A764-A91E66D4692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a:p>
        </p:txBody>
      </p:sp>
      <p:sp>
        <p:nvSpPr>
          <p:cNvPr id="3" name="Marcador de fecha 2">
            <a:extLst>
              <a:ext uri="{FF2B5EF4-FFF2-40B4-BE49-F238E27FC236}">
                <a16:creationId xmlns:a16="http://schemas.microsoft.com/office/drawing/2014/main" id="{2B4B23CC-4610-41C4-A0CF-67A30700C47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2117BB6A-85AA-4400-958D-8477525C2BF7}" type="datetime1">
              <a:rPr lang="es-ES" smtClean="0"/>
              <a:t>09/11/2021</a:t>
            </a:fld>
            <a:endParaRPr lang="es-ES"/>
          </a:p>
        </p:txBody>
      </p:sp>
      <p:sp>
        <p:nvSpPr>
          <p:cNvPr id="4" name="Marcador de pie de página 3">
            <a:extLst>
              <a:ext uri="{FF2B5EF4-FFF2-40B4-BE49-F238E27FC236}">
                <a16:creationId xmlns:a16="http://schemas.microsoft.com/office/drawing/2014/main" id="{1F94FC55-2324-40BC-8420-15EC835D957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a:p>
        </p:txBody>
      </p:sp>
      <p:sp>
        <p:nvSpPr>
          <p:cNvPr id="5" name="Marcador de posición de número de diapositiva 4">
            <a:extLst>
              <a:ext uri="{FF2B5EF4-FFF2-40B4-BE49-F238E27FC236}">
                <a16:creationId xmlns:a16="http://schemas.microsoft.com/office/drawing/2014/main" id="{663EC604-E5A5-4A58-AC5A-211F83D37CA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E3B048B-0EBA-466F-928F-37073F3BFB70}" type="slidenum">
              <a:rPr lang="es-ES" smtClean="0"/>
              <a:t>‹#›</a:t>
            </a:fld>
            <a:endParaRPr lang="es-ES"/>
          </a:p>
        </p:txBody>
      </p:sp>
    </p:spTree>
    <p:extLst>
      <p:ext uri="{BB962C8B-B14F-4D97-AF65-F5344CB8AC3E}">
        <p14:creationId xmlns:p14="http://schemas.microsoft.com/office/powerpoint/2010/main" val="40655076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noProof="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4CFF2DAD-AE02-443A-80C2-99DCD8CFC054}" type="datetime1">
              <a:rPr lang="es-ES" noProof="0" smtClean="0"/>
              <a:t>09/11/2021</a:t>
            </a:fld>
            <a:endParaRPr lang="es-ES" noProof="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s-ES" noProof="0"/>
          </a:p>
        </p:txBody>
      </p:sp>
      <p:sp>
        <p:nvSpPr>
          <p:cNvPr id="5" name="Marcador de posición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6" name="Marcador de posición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noProof="0"/>
          </a:p>
        </p:txBody>
      </p:sp>
      <p:sp>
        <p:nvSpPr>
          <p:cNvPr id="7" name="Marcador de posición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AED498D-6977-40EC-8E5E-7EB644D5E759}" type="slidenum">
              <a:rPr lang="es-ES" noProof="0" smtClean="0"/>
              <a:t>‹#›</a:t>
            </a:fld>
            <a:endParaRPr lang="es-ES" noProof="0"/>
          </a:p>
        </p:txBody>
      </p:sp>
    </p:spTree>
    <p:extLst>
      <p:ext uri="{BB962C8B-B14F-4D97-AF65-F5344CB8AC3E}">
        <p14:creationId xmlns:p14="http://schemas.microsoft.com/office/powerpoint/2010/main" val="135226434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1</a:t>
            </a:fld>
            <a:endParaRPr lang="es-ES"/>
          </a:p>
        </p:txBody>
      </p:sp>
    </p:spTree>
    <p:extLst>
      <p:ext uri="{BB962C8B-B14F-4D97-AF65-F5344CB8AC3E}">
        <p14:creationId xmlns:p14="http://schemas.microsoft.com/office/powerpoint/2010/main" val="3812783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FA83BD59-A12D-486A-A164-EB9BF88CEA5F}" type="slidenum">
              <a:rPr lang="es-ES" smtClean="0"/>
              <a:t>2</a:t>
            </a:fld>
            <a:endParaRPr lang="es-ES"/>
          </a:p>
        </p:txBody>
      </p:sp>
    </p:spTree>
    <p:extLst>
      <p:ext uri="{BB962C8B-B14F-4D97-AF65-F5344CB8AC3E}">
        <p14:creationId xmlns:p14="http://schemas.microsoft.com/office/powerpoint/2010/main" val="2067950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3</a:t>
            </a:fld>
            <a:endParaRPr lang="es-ES"/>
          </a:p>
        </p:txBody>
      </p:sp>
    </p:spTree>
    <p:extLst>
      <p:ext uri="{BB962C8B-B14F-4D97-AF65-F5344CB8AC3E}">
        <p14:creationId xmlns:p14="http://schemas.microsoft.com/office/powerpoint/2010/main" val="3389497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4</a:t>
            </a:fld>
            <a:endParaRPr lang="es-ES"/>
          </a:p>
        </p:txBody>
      </p:sp>
    </p:spTree>
    <p:extLst>
      <p:ext uri="{BB962C8B-B14F-4D97-AF65-F5344CB8AC3E}">
        <p14:creationId xmlns:p14="http://schemas.microsoft.com/office/powerpoint/2010/main" val="3741325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5</a:t>
            </a:fld>
            <a:endParaRPr lang="es-ES"/>
          </a:p>
        </p:txBody>
      </p:sp>
    </p:spTree>
    <p:extLst>
      <p:ext uri="{BB962C8B-B14F-4D97-AF65-F5344CB8AC3E}">
        <p14:creationId xmlns:p14="http://schemas.microsoft.com/office/powerpoint/2010/main" val="313002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6</a:t>
            </a:fld>
            <a:endParaRPr lang="es-ES"/>
          </a:p>
        </p:txBody>
      </p:sp>
    </p:spTree>
    <p:extLst>
      <p:ext uri="{BB962C8B-B14F-4D97-AF65-F5344CB8AC3E}">
        <p14:creationId xmlns:p14="http://schemas.microsoft.com/office/powerpoint/2010/main" val="24753478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7</a:t>
            </a:fld>
            <a:endParaRPr lang="es-ES"/>
          </a:p>
        </p:txBody>
      </p:sp>
    </p:spTree>
    <p:extLst>
      <p:ext uri="{BB962C8B-B14F-4D97-AF65-F5344CB8AC3E}">
        <p14:creationId xmlns:p14="http://schemas.microsoft.com/office/powerpoint/2010/main" val="22983922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8</a:t>
            </a:fld>
            <a:endParaRPr lang="es-ES"/>
          </a:p>
        </p:txBody>
      </p:sp>
    </p:spTree>
    <p:extLst>
      <p:ext uri="{BB962C8B-B14F-4D97-AF65-F5344CB8AC3E}">
        <p14:creationId xmlns:p14="http://schemas.microsoft.com/office/powerpoint/2010/main" val="2777697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9</a:t>
            </a:fld>
            <a:endParaRPr lang="es-ES"/>
          </a:p>
        </p:txBody>
      </p:sp>
    </p:spTree>
    <p:extLst>
      <p:ext uri="{BB962C8B-B14F-4D97-AF65-F5344CB8AC3E}">
        <p14:creationId xmlns:p14="http://schemas.microsoft.com/office/powerpoint/2010/main" val="10677697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10</a:t>
            </a:fld>
            <a:endParaRPr lang="es-ES"/>
          </a:p>
        </p:txBody>
      </p:sp>
    </p:spTree>
    <p:extLst>
      <p:ext uri="{BB962C8B-B14F-4D97-AF65-F5344CB8AC3E}">
        <p14:creationId xmlns:p14="http://schemas.microsoft.com/office/powerpoint/2010/main" val="1086932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11</a:t>
            </a:fld>
            <a:endParaRPr lang="es-ES"/>
          </a:p>
        </p:txBody>
      </p:sp>
    </p:spTree>
    <p:extLst>
      <p:ext uri="{BB962C8B-B14F-4D97-AF65-F5344CB8AC3E}">
        <p14:creationId xmlns:p14="http://schemas.microsoft.com/office/powerpoint/2010/main" val="15068040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número de diapositiva 3"/>
          <p:cNvSpPr>
            <a:spLocks noGrp="1"/>
          </p:cNvSpPr>
          <p:nvPr>
            <p:ph type="sldNum" sz="quarter" idx="5"/>
          </p:nvPr>
        </p:nvSpPr>
        <p:spPr/>
        <p:txBody>
          <a:bodyPr rtlCol="0"/>
          <a:lstStyle/>
          <a:p>
            <a:pPr rtl="0"/>
            <a:fld id="{4AED498D-6977-40EC-8E5E-7EB644D5E759}" type="slidenum">
              <a:rPr lang="es-ES" smtClean="0"/>
              <a:t>12</a:t>
            </a:fld>
            <a:endParaRPr lang="es-ES"/>
          </a:p>
        </p:txBody>
      </p:sp>
    </p:spTree>
    <p:extLst>
      <p:ext uri="{BB962C8B-B14F-4D97-AF65-F5344CB8AC3E}">
        <p14:creationId xmlns:p14="http://schemas.microsoft.com/office/powerpoint/2010/main" val="3871332900"/>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ctrTitle"/>
          </p:nvPr>
        </p:nvSpPr>
        <p:spPr>
          <a:xfrm>
            <a:off x="1097280" y="758952"/>
            <a:ext cx="10058400" cy="3566160"/>
          </a:xfrm>
        </p:spPr>
        <p:txBody>
          <a:bodyPr rtlCol="0" anchor="b">
            <a:normAutofit/>
          </a:bodyPr>
          <a:lstStyle>
            <a:lvl1pPr algn="l">
              <a:lnSpc>
                <a:spcPct val="90000"/>
              </a:lnSpc>
              <a:defRPr sz="8000" spc="-50" baseline="0">
                <a:solidFill>
                  <a:schemeClr val="tx1">
                    <a:lumMod val="85000"/>
                    <a:lumOff val="15000"/>
                  </a:schemeClr>
                </a:solidFill>
              </a:defRPr>
            </a:lvl1pPr>
          </a:lstStyle>
          <a:p>
            <a:pPr rtl="0"/>
            <a:r>
              <a:rPr lang="es-ES" noProof="0" dirty="0"/>
              <a:t>Haga clic para modificar el estilo de título del patrón</a:t>
            </a:r>
          </a:p>
        </p:txBody>
      </p:sp>
      <p:sp>
        <p:nvSpPr>
          <p:cNvPr id="3" name="Subtítulo 2"/>
          <p:cNvSpPr>
            <a:spLocks noGrp="1"/>
          </p:cNvSpPr>
          <p:nvPr>
            <p:ph type="subTitle" idx="1" hasCustomPrompt="1"/>
          </p:nvPr>
        </p:nvSpPr>
        <p:spPr>
          <a:xfrm>
            <a:off x="1100051" y="4645152"/>
            <a:ext cx="10058400" cy="1143000"/>
          </a:xfrm>
        </p:spPr>
        <p:txBody>
          <a:bodyPr lIns="91440" rIns="91440" rtlCol="0">
            <a:normAutofit/>
          </a:bodyPr>
          <a:lstStyle>
            <a:lvl1pPr marL="0" indent="0" algn="l">
              <a:buNone/>
              <a:defRPr sz="3200" cap="all" spc="200" baseline="0">
                <a:solidFill>
                  <a:schemeClr val="accent1">
                    <a:lumMod val="40000"/>
                    <a:lumOff val="60000"/>
                  </a:schemeClr>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es-ES" noProof="0" dirty="0"/>
              <a:t>Haga clic para editar el estilo de subtítulo del patrón</a:t>
            </a:r>
          </a:p>
        </p:txBody>
      </p:sp>
      <p:cxnSp>
        <p:nvCxnSpPr>
          <p:cNvPr id="9" name="Conector recto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Marcador de fecha 3">
            <a:extLst>
              <a:ext uri="{FF2B5EF4-FFF2-40B4-BE49-F238E27FC236}">
                <a16:creationId xmlns:a16="http://schemas.microsoft.com/office/drawing/2014/main" id="{9925CCF1-92C0-4AF3-BFAF-4921631915AB}"/>
              </a:ext>
            </a:extLst>
          </p:cNvPr>
          <p:cNvSpPr>
            <a:spLocks noGrp="1"/>
          </p:cNvSpPr>
          <p:nvPr>
            <p:ph type="dt" sz="half" idx="10"/>
          </p:nvPr>
        </p:nvSpPr>
        <p:spPr/>
        <p:txBody>
          <a:bodyPr rtlCol="0"/>
          <a:lstStyle/>
          <a:p>
            <a:pPr rtl="0"/>
            <a:fld id="{69EA258B-251A-4B80-8034-A2A3933E2FFF}" type="datetime1">
              <a:rPr lang="es-ES" noProof="0" smtClean="0"/>
              <a:t>09/11/2021</a:t>
            </a:fld>
            <a:endParaRPr lang="es-ES" noProof="0"/>
          </a:p>
        </p:txBody>
      </p:sp>
      <p:sp>
        <p:nvSpPr>
          <p:cNvPr id="5" name="Marcador de pie de página 4">
            <a:extLst>
              <a:ext uri="{FF2B5EF4-FFF2-40B4-BE49-F238E27FC236}">
                <a16:creationId xmlns:a16="http://schemas.microsoft.com/office/drawing/2014/main" id="{051A78A9-3DFF-4937-A9F2-5D8CF495F367}"/>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6" name="Marcador de número de diapositiva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pic>
        <p:nvPicPr>
          <p:cNvPr id="11" name="Imagen 10">
            <a:extLst>
              <a:ext uri="{FF2B5EF4-FFF2-40B4-BE49-F238E27FC236}">
                <a16:creationId xmlns:a16="http://schemas.microsoft.com/office/drawing/2014/main" id="{C8DA7D6D-005B-49E8-95B6-B9C426998473}"/>
              </a:ext>
            </a:extLst>
          </p:cNvPr>
          <p:cNvPicPr>
            <a:picLocks noChangeAspect="1"/>
          </p:cNvPicPr>
          <p:nvPr userDrawn="1"/>
        </p:nvPicPr>
        <p:blipFill>
          <a:blip r:embed="rId2">
            <a:extLst>
              <a:ext uri="{BEBA8EAE-BF5A-486C-A8C5-ECC9F3942E4B}">
                <a14:imgProps xmlns:a14="http://schemas.microsoft.com/office/drawing/2010/main">
                  <a14:imgLayer r:embed="rId3">
                    <a14:imgEffect>
                      <a14:colorTemperature colorTemp="7000"/>
                    </a14:imgEffect>
                  </a14:imgLayer>
                </a14:imgProps>
              </a:ext>
            </a:extLst>
          </a:blip>
          <a:stretch>
            <a:fillRect/>
          </a:stretch>
        </p:blipFill>
        <p:spPr>
          <a:xfrm>
            <a:off x="8218423" y="2740152"/>
            <a:ext cx="2438400" cy="1905000"/>
          </a:xfrm>
          <a:prstGeom prst="rect">
            <a:avLst/>
          </a:prstGeom>
        </p:spPr>
      </p:pic>
      <p:pic>
        <p:nvPicPr>
          <p:cNvPr id="12" name="Marcador de posición de contenido 6" descr="panel de circuito">
            <a:extLst>
              <a:ext uri="{FF2B5EF4-FFF2-40B4-BE49-F238E27FC236}">
                <a16:creationId xmlns:a16="http://schemas.microsoft.com/office/drawing/2014/main" id="{59E8CE8B-C51B-43C0-BEB9-F0949D05CCE4}"/>
              </a:ext>
            </a:extLst>
          </p:cNvPr>
          <p:cNvPicPr>
            <a:picLocks noChangeAspect="1"/>
          </p:cNvPicPr>
          <p:nvPr userDrawn="1"/>
        </p:nvPicPr>
        <p:blipFill rotWithShape="1">
          <a:blip r:embed="rId4">
            <a:alphaModFix amt="85000"/>
            <a:duotone>
              <a:prstClr val="black"/>
              <a:schemeClr val="accent2">
                <a:tint val="45000"/>
                <a:satMod val="400000"/>
              </a:schemeClr>
            </a:duotone>
          </a:blip>
          <a:srcRect l="10584" t="9882" r="10584"/>
          <a:stretch/>
        </p:blipFill>
        <p:spPr>
          <a:xfrm flipH="1">
            <a:off x="-3" y="0"/>
            <a:ext cx="8218425" cy="6400800"/>
          </a:xfrm>
          <a:prstGeom prst="rect">
            <a:avLst/>
          </a:prstGeom>
        </p:spPr>
      </p:pic>
    </p:spTree>
    <p:extLst>
      <p:ext uri="{BB962C8B-B14F-4D97-AF65-F5344CB8AC3E}">
        <p14:creationId xmlns:p14="http://schemas.microsoft.com/office/powerpoint/2010/main" val="4271504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1097280" y="758952"/>
            <a:ext cx="10058400" cy="3566160"/>
          </a:xfrm>
        </p:spPr>
        <p:txBody>
          <a:bodyPr rtlCol="0" anchor="b" anchorCtr="0">
            <a:normAutofit/>
          </a:bodyPr>
          <a:lstStyle>
            <a:lvl1pPr>
              <a:lnSpc>
                <a:spcPct val="90000"/>
              </a:lnSpc>
              <a:defRPr sz="8000" b="0">
                <a:solidFill>
                  <a:schemeClr val="tx1">
                    <a:lumMod val="85000"/>
                    <a:lumOff val="15000"/>
                  </a:schemeClr>
                </a:solidFill>
              </a:defRPr>
            </a:lvl1p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4663440"/>
            <a:ext cx="10058400" cy="1143000"/>
          </a:xfrm>
        </p:spPr>
        <p:txBody>
          <a:bodyPr lIns="91440" rIns="91440" rtlCol="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s-ES" noProof="0"/>
              <a:t>Haga clic para modificar los estilos de texto del patrón</a:t>
            </a:r>
          </a:p>
        </p:txBody>
      </p:sp>
      <p:cxnSp>
        <p:nvCxnSpPr>
          <p:cNvPr id="9" name="Conector recto 8">
            <a:extLst>
              <a:ext uri="{FF2B5EF4-FFF2-40B4-BE49-F238E27FC236}">
                <a16:creationId xmlns:a16="http://schemas.microsoft.com/office/drawing/2014/main" id="{459DE2C1-4C52-40A3-8959-27B2C1BEBFF6}"/>
              </a:ext>
            </a:extLst>
          </p:cNvPr>
          <p:cNvCxnSpPr/>
          <p:nvPr userDrawn="1"/>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58DD98F-62C0-476F-A40C-96D96FFD72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p>
            <a:pPr rtl="0"/>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1408313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res contenidos">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7E85F53-3C52-48B5-9943-3A220CBF64E1}"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bg1">
              <a:lumMod val="85000"/>
              <a:alpha val="50000"/>
            </a:schemeClr>
          </a:solidFill>
        </p:spPr>
        <p:txBody>
          <a:bodyPr lIns="720000" tIns="108000" rtlCol="0" anchor="ctr" anchorCtr="0">
            <a:normAutofit/>
          </a:bodyPr>
          <a:lstStyle>
            <a:lvl1pPr>
              <a:defRPr sz="3600"/>
            </a:lvl1pPr>
          </a:lstStyle>
          <a:p>
            <a:pPr rtl="0"/>
            <a:r>
              <a:rPr lang="es-ES" noProof="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4355" y="1812759"/>
            <a:ext cx="4954159" cy="3748193"/>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15" name="Marcador de posición de contenido 3">
            <a:extLst>
              <a:ext uri="{FF2B5EF4-FFF2-40B4-BE49-F238E27FC236}">
                <a16:creationId xmlns:a16="http://schemas.microsoft.com/office/drawing/2014/main" id="{2F227ADD-898B-46CB-92A8-AC4962D20811}"/>
              </a:ext>
            </a:extLst>
          </p:cNvPr>
          <p:cNvSpPr>
            <a:spLocks noGrp="1"/>
          </p:cNvSpPr>
          <p:nvPr>
            <p:ph sz="half" idx="2"/>
          </p:nvPr>
        </p:nvSpPr>
        <p:spPr>
          <a:xfrm>
            <a:off x="6499901" y="1812759"/>
            <a:ext cx="4954159"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6789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Imagen con contenido">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FA55D437-AFCF-4672-935D-D1715DA16B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accent5">
              <a:lumMod val="75000"/>
              <a:alpha val="50000"/>
            </a:schemeClr>
          </a:solidFill>
        </p:spPr>
        <p:txBody>
          <a:bodyPr lIns="684000" tIns="108000" rtlCol="0" anchor="ctr" anchorCtr="0">
            <a:normAutofit/>
          </a:bodyPr>
          <a:lstStyle>
            <a:lvl1pPr>
              <a:defRPr sz="4000"/>
            </a:lvl1pPr>
          </a:lstStyle>
          <a:p>
            <a:pPr rtl="0"/>
            <a:r>
              <a:rPr lang="es-ES" noProof="0" dirty="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7981" y="1812759"/>
            <a:ext cx="10905457" cy="4088418"/>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4329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os Objetos_1">
    <p:spTree>
      <p:nvGrpSpPr>
        <p:cNvPr id="1" name=""/>
        <p:cNvGrpSpPr/>
        <p:nvPr/>
      </p:nvGrpSpPr>
      <p:grpSpPr>
        <a:xfrm>
          <a:off x="0" y="0"/>
          <a:ext cx="0" cy="0"/>
          <a:chOff x="0" y="0"/>
          <a:chExt cx="0" cy="0"/>
        </a:xfrm>
      </p:grpSpPr>
      <p:sp>
        <p:nvSpPr>
          <p:cNvPr id="6" name="Marcador de posición de imagen 5">
            <a:extLst>
              <a:ext uri="{FF2B5EF4-FFF2-40B4-BE49-F238E27FC236}">
                <a16:creationId xmlns:a16="http://schemas.microsoft.com/office/drawing/2014/main" id="{EC21F8EC-6CCD-434E-925E-0A9FF574DA19}"/>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8" name="Título 7"/>
          <p:cNvSpPr>
            <a:spLocks noGrp="1"/>
          </p:cNvSpPr>
          <p:nvPr>
            <p:ph type="title"/>
          </p:nvPr>
        </p:nvSpPr>
        <p:spPr>
          <a:xfrm>
            <a:off x="1097280" y="230332"/>
            <a:ext cx="10058400" cy="1450757"/>
          </a:xfrm>
        </p:spPr>
        <p:txBody>
          <a:bodyPr rtlCol="0">
            <a:normAutofit/>
          </a:bodyPr>
          <a:lstStyle>
            <a:lvl1pPr>
              <a:defRPr sz="4000"/>
            </a:lvl1pPr>
          </a:lstStyle>
          <a:p>
            <a:pPr rtl="0"/>
            <a:r>
              <a:rPr lang="es-ES" noProof="0"/>
              <a:t>Haga clic para modificar el estilo de título del patrón</a:t>
            </a:r>
          </a:p>
        </p:txBody>
      </p:sp>
      <p:sp>
        <p:nvSpPr>
          <p:cNvPr id="4" name="Marcador de contenido 3"/>
          <p:cNvSpPr>
            <a:spLocks noGrp="1"/>
          </p:cNvSpPr>
          <p:nvPr>
            <p:ph sz="half" idx="2"/>
          </p:nvPr>
        </p:nvSpPr>
        <p:spPr>
          <a:xfrm>
            <a:off x="1097280" y="2464540"/>
            <a:ext cx="10058400"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5782D47D-B0DC-4C40-BCC6-BBBA32584A38}"/>
              </a:ext>
            </a:extLst>
          </p:cNvPr>
          <p:cNvSpPr>
            <a:spLocks noGrp="1"/>
          </p:cNvSpPr>
          <p:nvPr>
            <p:ph type="dt" sz="half" idx="10"/>
          </p:nvPr>
        </p:nvSpPr>
        <p:spPr/>
        <p:txBody>
          <a:bodyPr rtlCol="0"/>
          <a:lstStyle/>
          <a:p>
            <a:pPr rtl="0"/>
            <a:fld id="{34731776-AAC2-4EF3-A833-1BE03AECD808}" type="datetime1">
              <a:rPr lang="es-ES" noProof="0" smtClean="0"/>
              <a:t>09/11/2021</a:t>
            </a:fld>
            <a:endParaRPr lang="es-ES" noProof="0"/>
          </a:p>
        </p:txBody>
      </p:sp>
      <p:sp>
        <p:nvSpPr>
          <p:cNvPr id="9" name="Marcador de pie de página 8">
            <a:extLst>
              <a:ext uri="{FF2B5EF4-FFF2-40B4-BE49-F238E27FC236}">
                <a16:creationId xmlns:a16="http://schemas.microsoft.com/office/drawing/2014/main" id="{4690D34E-7EBD-44B2-83CA-4C126A18D7E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0" name="Marcador de número de diapositiva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cxnSp>
        <p:nvCxnSpPr>
          <p:cNvPr id="5" name="Conector recto 4">
            <a:extLst>
              <a:ext uri="{FF2B5EF4-FFF2-40B4-BE49-F238E27FC236}">
                <a16:creationId xmlns:a16="http://schemas.microsoft.com/office/drawing/2014/main" id="{18DEBF4F-95EE-485E-BCD1-56682C51B64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1316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Dos objetos">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C4EBDE6A-1ADD-429D-8178-C718977B5FFE}"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6" name="Marcador de posición de imagen 5">
            <a:extLst>
              <a:ext uri="{FF2B5EF4-FFF2-40B4-BE49-F238E27FC236}">
                <a16:creationId xmlns:a16="http://schemas.microsoft.com/office/drawing/2014/main" id="{C85C68E9-6B5E-46D9-AAB7-BE93B1378B84}"/>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7" name="Título 7">
            <a:extLst>
              <a:ext uri="{FF2B5EF4-FFF2-40B4-BE49-F238E27FC236}">
                <a16:creationId xmlns:a16="http://schemas.microsoft.com/office/drawing/2014/main" id="{7DEE74D2-9B60-4DE8-9A31-91D3CBA8DC64}"/>
              </a:ext>
            </a:extLst>
          </p:cNvPr>
          <p:cNvSpPr>
            <a:spLocks noGrp="1"/>
          </p:cNvSpPr>
          <p:nvPr>
            <p:ph type="title"/>
          </p:nvPr>
        </p:nvSpPr>
        <p:spPr>
          <a:xfrm>
            <a:off x="1097280" y="230332"/>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8" name="Marcador de contenido 3">
            <a:extLst>
              <a:ext uri="{FF2B5EF4-FFF2-40B4-BE49-F238E27FC236}">
                <a16:creationId xmlns:a16="http://schemas.microsoft.com/office/drawing/2014/main" id="{390A09A4-2667-45F1-9F4E-37A50F1F58BA}"/>
              </a:ext>
            </a:extLst>
          </p:cNvPr>
          <p:cNvSpPr>
            <a:spLocks noGrp="1"/>
          </p:cNvSpPr>
          <p:nvPr>
            <p:ph sz="half" idx="2"/>
          </p:nvPr>
        </p:nvSpPr>
        <p:spPr>
          <a:xfrm>
            <a:off x="1080347" y="2346008"/>
            <a:ext cx="10058400" cy="3748194"/>
          </a:xfrm>
        </p:spPr>
        <p:txBody>
          <a:bodyPr numCol="2" spcCol="540000" rtlCol="0">
            <a:normAutofit/>
          </a:bodyPr>
          <a:lstStyle>
            <a:lvl1pPr>
              <a:defRPr sz="1600"/>
            </a:lvl1pPr>
            <a:lvl2pPr>
              <a:defRPr sz="1600"/>
            </a:lvl2pPr>
            <a:lvl3pPr>
              <a:defRPr sz="1600"/>
            </a:lvl3pPr>
            <a:lvl4pPr>
              <a:defRPr sz="1600"/>
            </a:lvl4pPr>
            <a:lvl5pPr>
              <a:defRPr sz="1600"/>
            </a:lvl5pP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9" name="Conector recto 8">
            <a:extLst>
              <a:ext uri="{FF2B5EF4-FFF2-40B4-BE49-F238E27FC236}">
                <a16:creationId xmlns:a16="http://schemas.microsoft.com/office/drawing/2014/main" id="{CA14E254-0C82-4865-9922-29444D17B57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1068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ítulo 9"/>
          <p:cNvSpPr>
            <a:spLocks noGrp="1"/>
          </p:cNvSpPr>
          <p:nvPr>
            <p:ph type="title"/>
          </p:nvPr>
        </p:nvSpPr>
        <p:spPr>
          <a:xfrm>
            <a:off x="1097280" y="286603"/>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3" name="Marcador de posición de texto 2"/>
          <p:cNvSpPr>
            <a:spLocks noGrp="1"/>
          </p:cNvSpPr>
          <p:nvPr>
            <p:ph type="body" idx="1"/>
          </p:nvPr>
        </p:nvSpPr>
        <p:spPr>
          <a:xfrm>
            <a:off x="1097280"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4" name="Marcador de posición de contenido 3"/>
          <p:cNvSpPr>
            <a:spLocks noGrp="1"/>
          </p:cNvSpPr>
          <p:nvPr>
            <p:ph sz="half" idx="2"/>
          </p:nvPr>
        </p:nvSpPr>
        <p:spPr>
          <a:xfrm>
            <a:off x="1097280" y="2958274"/>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5" name="Marcador de posición de texto 4"/>
          <p:cNvSpPr>
            <a:spLocks noGrp="1"/>
          </p:cNvSpPr>
          <p:nvPr>
            <p:ph type="body" sz="quarter" idx="3"/>
          </p:nvPr>
        </p:nvSpPr>
        <p:spPr>
          <a:xfrm>
            <a:off x="6515944"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6" name="Marcador de posición de contenido 5"/>
          <p:cNvSpPr>
            <a:spLocks noGrp="1"/>
          </p:cNvSpPr>
          <p:nvPr>
            <p:ph sz="quarter" idx="4"/>
          </p:nvPr>
        </p:nvSpPr>
        <p:spPr>
          <a:xfrm>
            <a:off x="6515944" y="2958273"/>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8AF8A515-AA94-45D1-9223-5C2272618D85}"/>
              </a:ext>
            </a:extLst>
          </p:cNvPr>
          <p:cNvSpPr>
            <a:spLocks noGrp="1"/>
          </p:cNvSpPr>
          <p:nvPr>
            <p:ph type="dt" sz="half" idx="10"/>
          </p:nvPr>
        </p:nvSpPr>
        <p:spPr/>
        <p:txBody>
          <a:bodyPr rtlCol="0"/>
          <a:lstStyle/>
          <a:p>
            <a:pPr rtl="0"/>
            <a:fld id="{9763B5F9-4749-4969-9EC8-AF4244F55A66}" type="datetime1">
              <a:rPr lang="es-ES" noProof="0" smtClean="0"/>
              <a:t>09/11/2021</a:t>
            </a:fld>
            <a:endParaRPr lang="es-ES" noProof="0"/>
          </a:p>
        </p:txBody>
      </p:sp>
      <p:sp>
        <p:nvSpPr>
          <p:cNvPr id="11" name="Marcador de pie de página 10">
            <a:extLst>
              <a:ext uri="{FF2B5EF4-FFF2-40B4-BE49-F238E27FC236}">
                <a16:creationId xmlns:a16="http://schemas.microsoft.com/office/drawing/2014/main" id="{D052F5BC-98E0-4D60-AD67-9547738B7DD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2" name="Marcador de número de diapositiva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21844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rtlCol="0">
            <a:normAutofit/>
          </a:bodyPr>
          <a:lstStyle>
            <a:lvl1pPr>
              <a:defRPr sz="4000"/>
            </a:lvl1pPr>
          </a:lstStyle>
          <a:p>
            <a:pPr rtl="0"/>
            <a:r>
              <a:rPr lang="es-ES" noProof="0"/>
              <a:t>Haga clic para modificar el estilo del título del patrón</a:t>
            </a:r>
          </a:p>
        </p:txBody>
      </p:sp>
      <p:sp>
        <p:nvSpPr>
          <p:cNvPr id="6" name="Marcador de fecha 5">
            <a:extLst>
              <a:ext uri="{FF2B5EF4-FFF2-40B4-BE49-F238E27FC236}">
                <a16:creationId xmlns:a16="http://schemas.microsoft.com/office/drawing/2014/main" id="{7392073F-158F-44A3-8913-917AFFC1BC20}"/>
              </a:ext>
            </a:extLst>
          </p:cNvPr>
          <p:cNvSpPr>
            <a:spLocks noGrp="1"/>
          </p:cNvSpPr>
          <p:nvPr>
            <p:ph type="dt" sz="half" idx="10"/>
          </p:nvPr>
        </p:nvSpPr>
        <p:spPr/>
        <p:txBody>
          <a:bodyPr rtlCol="0"/>
          <a:lstStyle/>
          <a:p>
            <a:pPr rtl="0"/>
            <a:fld id="{DEEE31E7-A240-4B72-8B54-C8431E369145}" type="datetime1">
              <a:rPr lang="es-ES" noProof="0" smtClean="0"/>
              <a:t>09/11/2021</a:t>
            </a:fld>
            <a:endParaRPr lang="es-ES" noProof="0"/>
          </a:p>
        </p:txBody>
      </p:sp>
      <p:sp>
        <p:nvSpPr>
          <p:cNvPr id="7" name="Marcador de pie de página 6">
            <a:extLst>
              <a:ext uri="{FF2B5EF4-FFF2-40B4-BE49-F238E27FC236}">
                <a16:creationId xmlns:a16="http://schemas.microsoft.com/office/drawing/2014/main" id="{EED72207-24CA-42B7-A975-2F8E41CBA90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8" name="Marcador de número de diapositiva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620175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393A7420-0718-4389-8EE4-265542ABAB98}"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872940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Contenido con título">
    <p:bg>
      <p:bgPr>
        <a:solidFill>
          <a:schemeClr val="bg1"/>
        </a:solidFill>
        <a:effectLst/>
      </p:bgPr>
    </p:bg>
    <p:spTree>
      <p:nvGrpSpPr>
        <p:cNvPr id="1" name=""/>
        <p:cNvGrpSpPr/>
        <p:nvPr/>
      </p:nvGrpSpPr>
      <p:grpSpPr>
        <a:xfrm>
          <a:off x="0" y="0"/>
          <a:ext cx="0" cy="0"/>
          <a:chOff x="0" y="0"/>
          <a:chExt cx="0" cy="0"/>
        </a:xfrm>
      </p:grpSpPr>
      <p:sp>
        <p:nvSpPr>
          <p:cNvPr id="10" name="Marcador de posición de imagen 9">
            <a:extLst>
              <a:ext uri="{FF2B5EF4-FFF2-40B4-BE49-F238E27FC236}">
                <a16:creationId xmlns:a16="http://schemas.microsoft.com/office/drawing/2014/main" id="{D92C4CF0-BD34-45B4-94FF-59AD3A70A72E}"/>
              </a:ext>
            </a:extLst>
          </p:cNvPr>
          <p:cNvSpPr>
            <a:spLocks noGrp="1"/>
          </p:cNvSpPr>
          <p:nvPr>
            <p:ph type="pic" sz="quarter" idx="13"/>
          </p:nvPr>
        </p:nvSpPr>
        <p:spPr>
          <a:xfrm>
            <a:off x="0" y="0"/>
            <a:ext cx="12192000" cy="6400165"/>
          </a:xfrm>
          <a:noFill/>
        </p:spPr>
        <p:txBody>
          <a:bodyPr lIns="0" tIns="792000" rtlCol="0" anchor="ctr" anchorCtr="0"/>
          <a:lstStyle>
            <a:lvl1pPr algn="ctr">
              <a:defRPr/>
            </a:lvl1pPr>
          </a:lstStyle>
          <a:p>
            <a:pPr rtl="0"/>
            <a:r>
              <a:rPr lang="es-ES" noProof="0" dirty="0"/>
              <a:t>Haga clic en el icono para agregar una imagen</a:t>
            </a:r>
          </a:p>
        </p:txBody>
      </p:sp>
      <p:sp>
        <p:nvSpPr>
          <p:cNvPr id="8" name="Rectángulo 7">
            <a:extLst>
              <a:ext uri="{FF2B5EF4-FFF2-40B4-BE49-F238E27FC236}">
                <a16:creationId xmlns:a16="http://schemas.microsoft.com/office/drawing/2014/main" id="{16D90D66-BCB9-4229-A829-628874352AC0}"/>
              </a:ext>
            </a:extLst>
          </p:cNvPr>
          <p:cNvSpPr/>
          <p:nvPr/>
        </p:nvSpPr>
        <p:spPr>
          <a:xfrm>
            <a:off x="4804496" y="0"/>
            <a:ext cx="7387504" cy="6446520"/>
          </a:xfrm>
          <a:prstGeom prst="rect">
            <a:avLst/>
          </a:prstGeom>
          <a:solidFill>
            <a:schemeClr val="accent1">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643466" y="488254"/>
            <a:ext cx="3517567" cy="1087974"/>
          </a:xfrm>
        </p:spPr>
        <p:txBody>
          <a:bodyPr rtlCol="0" anchor="b">
            <a:normAutofit/>
          </a:bodyPr>
          <a:lstStyle>
            <a:lvl1pPr>
              <a:lnSpc>
                <a:spcPct val="90000"/>
              </a:lnSpc>
              <a:defRPr sz="3600" b="0">
                <a:solidFill>
                  <a:schemeClr val="accent1">
                    <a:lumMod val="50000"/>
                  </a:schemeClr>
                </a:solidFill>
              </a:defRPr>
            </a:lvl1pPr>
          </a:lstStyle>
          <a:p>
            <a:pPr rtl="0"/>
            <a:r>
              <a:rPr lang="es-ES" noProof="0" dirty="0"/>
              <a:t>Haga clic para modificar el estilo de título del patrón</a:t>
            </a:r>
          </a:p>
        </p:txBody>
      </p:sp>
      <p:sp>
        <p:nvSpPr>
          <p:cNvPr id="4" name="Marcador de posición de texto 3"/>
          <p:cNvSpPr>
            <a:spLocks noGrp="1"/>
          </p:cNvSpPr>
          <p:nvPr>
            <p:ph type="body" sz="half" idx="2"/>
          </p:nvPr>
        </p:nvSpPr>
        <p:spPr>
          <a:xfrm>
            <a:off x="403625" y="2038720"/>
            <a:ext cx="3517567" cy="3311706"/>
          </a:xfrm>
        </p:spPr>
        <p:txBody>
          <a:bodyPr lIns="91440" rIns="91440" rtlCol="0">
            <a:normAutofit/>
          </a:bodyPr>
          <a:lstStyle>
            <a:lvl1pPr marL="216000" indent="-216000">
              <a:spcAft>
                <a:spcPts val="0"/>
              </a:spcAft>
              <a:buFont typeface="Wingdings" panose="05000000000000000000" pitchFamily="2" charset="2"/>
              <a:buChar char="§"/>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99D4F978-A6BB-425C-A24A-A453AB5A356E}"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sz="1200"/>
            </a:lvl1pPr>
          </a:lstStyle>
          <a:p>
            <a:r>
              <a:rPr lang="es-ES" dirty="0"/>
              <a:t>BIC FOR SME</a:t>
            </a:r>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
        <p:nvSpPr>
          <p:cNvPr id="5" name="Marcador de posición de imagen 4">
            <a:extLst>
              <a:ext uri="{FF2B5EF4-FFF2-40B4-BE49-F238E27FC236}">
                <a16:creationId xmlns:a16="http://schemas.microsoft.com/office/drawing/2014/main" id="{FF66DD5E-2E55-4BFB-8214-2B5C5051F287}"/>
              </a:ext>
            </a:extLst>
          </p:cNvPr>
          <p:cNvSpPr>
            <a:spLocks noGrp="1"/>
          </p:cNvSpPr>
          <p:nvPr>
            <p:ph type="pic" sz="quarter" idx="14"/>
          </p:nvPr>
        </p:nvSpPr>
        <p:spPr>
          <a:xfrm>
            <a:off x="4804497" y="-635"/>
            <a:ext cx="7387504" cy="6400165"/>
          </a:xfrm>
          <a:solidFill>
            <a:schemeClr val="accent5">
              <a:lumMod val="60000"/>
              <a:lumOff val="40000"/>
              <a:alpha val="50000"/>
            </a:schemeClr>
          </a:solidFill>
        </p:spPr>
        <p:txBody>
          <a:bodyPr rtlCol="0" anchor="ctr" anchorCtr="0"/>
          <a:lstStyle>
            <a:lvl1pPr algn="ctr">
              <a:defRPr/>
            </a:lvl1pPr>
          </a:lstStyle>
          <a:p>
            <a:pPr rtl="0"/>
            <a:r>
              <a:rPr lang="es-ES" noProof="0" dirty="0"/>
              <a:t>Haga clic en el icono para agregar una imagen</a:t>
            </a:r>
          </a:p>
        </p:txBody>
      </p:sp>
      <p:cxnSp>
        <p:nvCxnSpPr>
          <p:cNvPr id="16" name="Conector recto 15">
            <a:extLst>
              <a:ext uri="{FF2B5EF4-FFF2-40B4-BE49-F238E27FC236}">
                <a16:creationId xmlns:a16="http://schemas.microsoft.com/office/drawing/2014/main" id="{76A38BEF-96DA-4CBE-8464-985906D9F5F1}"/>
              </a:ext>
            </a:extLst>
          </p:cNvPr>
          <p:cNvCxnSpPr>
            <a:cxnSpLocks/>
          </p:cNvCxnSpPr>
          <p:nvPr userDrawn="1"/>
        </p:nvCxnSpPr>
        <p:spPr>
          <a:xfrm>
            <a:off x="723686" y="1767848"/>
            <a:ext cx="3291840" cy="0"/>
          </a:xfrm>
          <a:prstGeom prst="line">
            <a:avLst/>
          </a:prstGeom>
          <a:ln w="15875">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7394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Contenido con título">
    <p:spTree>
      <p:nvGrpSpPr>
        <p:cNvPr id="1" name=""/>
        <p:cNvGrpSpPr/>
        <p:nvPr/>
      </p:nvGrpSpPr>
      <p:grpSpPr>
        <a:xfrm>
          <a:off x="0" y="0"/>
          <a:ext cx="0" cy="0"/>
          <a:chOff x="0" y="0"/>
          <a:chExt cx="0" cy="0"/>
        </a:xfrm>
      </p:grpSpPr>
      <p:sp>
        <p:nvSpPr>
          <p:cNvPr id="3" name="Marcador de posición de imagen 2">
            <a:extLst>
              <a:ext uri="{FF2B5EF4-FFF2-40B4-BE49-F238E27FC236}">
                <a16:creationId xmlns:a16="http://schemas.microsoft.com/office/drawing/2014/main" id="{CF262E62-E8FA-42DE-BC7E-BA73A13FCBFF}"/>
              </a:ext>
            </a:extLst>
          </p:cNvPr>
          <p:cNvSpPr>
            <a:spLocks noGrp="1"/>
          </p:cNvSpPr>
          <p:nvPr>
            <p:ph type="pic" sz="quarter" idx="15"/>
          </p:nvPr>
        </p:nvSpPr>
        <p:spPr>
          <a:xfrm>
            <a:off x="0" y="0"/>
            <a:ext cx="12193200" cy="6400800"/>
          </a:xfrm>
        </p:spPr>
        <p:txBody>
          <a:bodyPr rtlCol="0" anchor="ctr" anchorCtr="0"/>
          <a:lstStyle>
            <a:lvl1pPr algn="ctr">
              <a:defRPr/>
            </a:lvl1pPr>
          </a:lstStyle>
          <a:p>
            <a:pPr rtl="0"/>
            <a:r>
              <a:rPr lang="es-ES" noProof="0"/>
              <a:t>Haga clic en el icono para agregar una imagen</a:t>
            </a:r>
          </a:p>
        </p:txBody>
      </p:sp>
      <p:sp>
        <p:nvSpPr>
          <p:cNvPr id="5" name="Marcador de texto 4">
            <a:extLst>
              <a:ext uri="{FF2B5EF4-FFF2-40B4-BE49-F238E27FC236}">
                <a16:creationId xmlns:a16="http://schemas.microsoft.com/office/drawing/2014/main" id="{3B957EED-32E8-4384-BFBB-06742F30AA87}"/>
              </a:ext>
            </a:extLst>
          </p:cNvPr>
          <p:cNvSpPr>
            <a:spLocks noGrp="1"/>
          </p:cNvSpPr>
          <p:nvPr>
            <p:ph type="body" sz="quarter" idx="14" hasCustomPrompt="1"/>
          </p:nvPr>
        </p:nvSpPr>
        <p:spPr>
          <a:xfrm>
            <a:off x="5356422" y="5034909"/>
            <a:ext cx="6835291" cy="817251"/>
          </a:xfrm>
          <a:solidFill>
            <a:schemeClr val="accent5">
              <a:lumMod val="75000"/>
            </a:schemeClr>
          </a:solidFill>
        </p:spPr>
        <p:txBody>
          <a:bodyPr lIns="396000" tIns="0" rtlCol="0" anchor="ctr" anchorCtr="0">
            <a:normAutofit/>
          </a:bodyPr>
          <a:lstStyle>
            <a:lvl1pPr>
              <a:defRPr sz="2400">
                <a:solidFill>
                  <a:schemeClr val="accent1">
                    <a:lumMod val="40000"/>
                    <a:lumOff val="60000"/>
                  </a:schemeClr>
                </a:solidFill>
              </a:defRPr>
            </a:lvl1pPr>
            <a:lvl2pPr>
              <a:defRPr>
                <a:solidFill>
                  <a:schemeClr val="bg1"/>
                </a:solidFill>
              </a:defRPr>
            </a:lvl2pPr>
            <a:lvl3pPr>
              <a:defRPr>
                <a:solidFill>
                  <a:schemeClr val="bg1"/>
                </a:solidFill>
              </a:defRPr>
            </a:lvl3pPr>
            <a:lvl4pPr>
              <a:defRPr>
                <a:solidFill>
                  <a:schemeClr val="bg1"/>
                </a:solidFill>
              </a:defRPr>
            </a:lvl4pPr>
          </a:lstStyle>
          <a:p>
            <a:pPr lvl="0" rtl="0"/>
            <a:r>
              <a:rPr lang="es-ES" noProof="0"/>
              <a:t>Subtítulo</a:t>
            </a:r>
          </a:p>
        </p:txBody>
      </p:sp>
      <p:sp>
        <p:nvSpPr>
          <p:cNvPr id="15" name="Título 14">
            <a:extLst>
              <a:ext uri="{FF2B5EF4-FFF2-40B4-BE49-F238E27FC236}">
                <a16:creationId xmlns:a16="http://schemas.microsoft.com/office/drawing/2014/main" id="{23EC876B-6AD7-452A-94C9-45B89DA7D7D0}"/>
              </a:ext>
            </a:extLst>
          </p:cNvPr>
          <p:cNvSpPr>
            <a:spLocks noGrp="1"/>
          </p:cNvSpPr>
          <p:nvPr>
            <p:ph type="title" hasCustomPrompt="1"/>
          </p:nvPr>
        </p:nvSpPr>
        <p:spPr>
          <a:xfrm>
            <a:off x="5356143" y="3975295"/>
            <a:ext cx="6835858" cy="1089350"/>
          </a:xfrm>
          <a:custGeom>
            <a:avLst/>
            <a:gdLst>
              <a:gd name="connsiteX0" fmla="*/ 0 w 6906198"/>
              <a:gd name="connsiteY0" fmla="*/ 0 h 1089350"/>
              <a:gd name="connsiteX1" fmla="*/ 6906198 w 6906198"/>
              <a:gd name="connsiteY1" fmla="*/ 0 h 1089350"/>
              <a:gd name="connsiteX2" fmla="*/ 6906198 w 6906198"/>
              <a:gd name="connsiteY2" fmla="*/ 1089350 h 1089350"/>
              <a:gd name="connsiteX3" fmla="*/ 3805731 w 6906198"/>
              <a:gd name="connsiteY3" fmla="*/ 1089350 h 1089350"/>
              <a:gd name="connsiteX4" fmla="*/ 218470 w 6906198"/>
              <a:gd name="connsiteY4" fmla="*/ 1089350 h 1089350"/>
              <a:gd name="connsiteX5" fmla="*/ 0 w 6906198"/>
              <a:gd name="connsiteY5" fmla="*/ 1089350 h 1089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06198" h="1089350">
                <a:moveTo>
                  <a:pt x="0" y="0"/>
                </a:moveTo>
                <a:lnTo>
                  <a:pt x="6906198" y="0"/>
                </a:lnTo>
                <a:lnTo>
                  <a:pt x="6906198" y="1089350"/>
                </a:lnTo>
                <a:lnTo>
                  <a:pt x="3805731" y="1089350"/>
                </a:lnTo>
                <a:lnTo>
                  <a:pt x="218470" y="1089350"/>
                </a:lnTo>
                <a:lnTo>
                  <a:pt x="0" y="1089350"/>
                </a:lnTo>
                <a:close/>
              </a:path>
            </a:pathLst>
          </a:custGeom>
          <a:solidFill>
            <a:schemeClr val="accent5">
              <a:lumMod val="75000"/>
            </a:schemeClr>
          </a:solidFill>
        </p:spPr>
        <p:txBody>
          <a:bodyPr wrap="square" lIns="396000" tIns="252000" rtlCol="0" anchor="t" anchorCtr="0">
            <a:noAutofit/>
          </a:bodyPr>
          <a:lstStyle>
            <a:lvl1pPr>
              <a:lnSpc>
                <a:spcPct val="90000"/>
              </a:lnSpc>
              <a:defRPr sz="3600" b="0">
                <a:solidFill>
                  <a:schemeClr val="bg1"/>
                </a:solidFill>
              </a:defRPr>
            </a:lvl1pPr>
          </a:lstStyle>
          <a:p>
            <a:pPr rtl="0"/>
            <a:r>
              <a:rPr lang="es-ES" noProof="0" dirty="0"/>
              <a:t>Resumen de la primera lección</a:t>
            </a:r>
          </a:p>
        </p:txBody>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Marcador de posición de texto 3"/>
          <p:cNvSpPr>
            <a:spLocks noGrp="1"/>
          </p:cNvSpPr>
          <p:nvPr>
            <p:ph type="body" sz="half" idx="2"/>
          </p:nvPr>
        </p:nvSpPr>
        <p:spPr>
          <a:xfrm>
            <a:off x="678635" y="0"/>
            <a:ext cx="3998873" cy="5852160"/>
          </a:xfrm>
          <a:solidFill>
            <a:schemeClr val="accent5">
              <a:lumMod val="75000"/>
            </a:schemeClr>
          </a:solidFill>
        </p:spPr>
        <p:txBody>
          <a:bodyPr lIns="360000" tIns="46800" rIns="360000" rtlCol="0" anchor="ctr" anchorCtr="0">
            <a:normAutofit/>
          </a:bodyPr>
          <a:lstStyle>
            <a:lvl1pPr marL="0" indent="0">
              <a:buNone/>
              <a:defRPr lang="en-US" dirty="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B6B58C67-DE61-4F09-AB73-831701D07C54}"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a:lvl1pPr>
          </a:lstStyle>
          <a:p>
            <a:r>
              <a:rPr lang="es-ES" dirty="0"/>
              <a:t>BIC FOR SME</a:t>
            </a:r>
            <a:endParaRPr lang="es-ES" noProof="0" dirty="0"/>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9412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Imagen con leyen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DA134939-39C0-4522-A125-A13DFDA66490}"/>
              </a:ext>
            </a:extLst>
          </p:cNvPr>
          <p:cNvSpPr/>
          <p:nvPr userDrawn="1"/>
        </p:nvSpPr>
        <p:spPr>
          <a:xfrm>
            <a:off x="0" y="4578350"/>
            <a:ext cx="12188825" cy="227965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Marcador de posición de imagen 2"/>
          <p:cNvSpPr>
            <a:spLocks noGrp="1" noChangeAspect="1"/>
          </p:cNvSpPr>
          <p:nvPr>
            <p:ph type="pic" idx="1"/>
          </p:nvPr>
        </p:nvSpPr>
        <p:spPr>
          <a:xfrm>
            <a:off x="15" y="0"/>
            <a:ext cx="12191985" cy="4578350"/>
          </a:xfrm>
          <a:solidFill>
            <a:schemeClr val="accent5">
              <a:lumMod val="60000"/>
              <a:lumOff val="40000"/>
            </a:schemeClr>
          </a:solidFill>
        </p:spPr>
        <p:txBody>
          <a:bodyPr lIns="457200" tIns="457200"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s-ES" noProof="0"/>
              <a:t>Haga clic en el icono para agregar una imagen</a:t>
            </a:r>
          </a:p>
        </p:txBody>
      </p:sp>
      <p:sp>
        <p:nvSpPr>
          <p:cNvPr id="2" name="Título 1"/>
          <p:cNvSpPr>
            <a:spLocks noGrp="1"/>
          </p:cNvSpPr>
          <p:nvPr>
            <p:ph type="title"/>
          </p:nvPr>
        </p:nvSpPr>
        <p:spPr>
          <a:xfrm>
            <a:off x="1097279" y="4799362"/>
            <a:ext cx="10113645" cy="743682"/>
          </a:xfrm>
        </p:spPr>
        <p:txBody>
          <a:bodyPr tIns="0" bIns="0" rtlCol="0" anchor="b">
            <a:noAutofit/>
          </a:bodyPr>
          <a:lstStyle>
            <a:lvl1pPr>
              <a:defRPr sz="3600" b="0">
                <a:solidFill>
                  <a:srgbClr val="FFFFFF"/>
                </a:solidFill>
              </a:defRPr>
            </a:lvl1pPr>
          </a:lstStyle>
          <a:p>
            <a:pPr rtl="0"/>
            <a:r>
              <a:rPr lang="es-ES" noProof="0"/>
              <a:t>Haga clic para modificar el estilo de título del patrón</a:t>
            </a:r>
          </a:p>
        </p:txBody>
      </p:sp>
      <p:sp>
        <p:nvSpPr>
          <p:cNvPr id="4" name="Marcador de posición de texto 3"/>
          <p:cNvSpPr>
            <a:spLocks noGrp="1"/>
          </p:cNvSpPr>
          <p:nvPr>
            <p:ph type="body" sz="half" idx="2"/>
          </p:nvPr>
        </p:nvSpPr>
        <p:spPr>
          <a:xfrm>
            <a:off x="1097279" y="5715000"/>
            <a:ext cx="10113264" cy="609600"/>
          </a:xfrm>
        </p:spPr>
        <p:txBody>
          <a:bodyPr lIns="91440" tIns="0" rIns="91440" bIns="0" rtlCol="0">
            <a:normAutofit/>
          </a:bodyPr>
          <a:lstStyle>
            <a:lvl1pPr marL="0" indent="0">
              <a:spcBef>
                <a:spcPts val="0"/>
              </a:spcBef>
              <a:spcAft>
                <a:spcPts val="600"/>
              </a:spcAft>
              <a:buNone/>
              <a:defRPr sz="1800">
                <a:solidFill>
                  <a:schemeClr val="accent1">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5" name="Marcador de fecha 4"/>
          <p:cNvSpPr>
            <a:spLocks noGrp="1"/>
          </p:cNvSpPr>
          <p:nvPr>
            <p:ph type="dt" sz="half" idx="10"/>
          </p:nvPr>
        </p:nvSpPr>
        <p:spPr/>
        <p:txBody>
          <a:bodyPr rtlCol="0"/>
          <a:lstStyle>
            <a:lvl1pPr>
              <a:defRPr/>
            </a:lvl1pPr>
          </a:lstStyle>
          <a:p>
            <a:pPr rtl="0"/>
            <a:fld id="{92BE62AB-5781-417B-BD86-FA472F0A4054}" type="datetime1">
              <a:rPr lang="es-ES" noProof="0" smtClean="0"/>
              <a:t>09/11/2021</a:t>
            </a:fld>
            <a:endParaRPr lang="es-ES" noProof="0"/>
          </a:p>
        </p:txBody>
      </p:sp>
      <p:sp>
        <p:nvSpPr>
          <p:cNvPr id="6" name="Marcador de pie de página 5"/>
          <p:cNvSpPr>
            <a:spLocks noGrp="1"/>
          </p:cNvSpPr>
          <p:nvPr>
            <p:ph type="ftr" sz="quarter" idx="11"/>
          </p:nvPr>
        </p:nvSpPr>
        <p:spPr>
          <a:xfrm>
            <a:off x="1097279" y="6446838"/>
            <a:ext cx="6818262" cy="365125"/>
          </a:xfrm>
        </p:spPr>
        <p:txBody>
          <a:bodyPr rtlCol="0"/>
          <a:lstStyle>
            <a:lvl1pPr rtl="0">
              <a:defRPr/>
            </a:lvl1pPr>
          </a:lstStyle>
          <a:p>
            <a:r>
              <a:rPr lang="es-ES" dirty="0"/>
              <a:t>BIC FOR SME</a:t>
            </a:r>
            <a:endParaRPr lang="es-ES" noProof="0" dirty="0"/>
          </a:p>
        </p:txBody>
      </p:sp>
      <p:sp>
        <p:nvSpPr>
          <p:cNvPr id="7" name="Marcador de número de diapositiva 6"/>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21923191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contenid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contenido 2"/>
          <p:cNvSpPr>
            <a:spLocks noGrp="1"/>
          </p:cNvSpPr>
          <p:nvPr>
            <p:ph idx="1" hasCustomPrompt="1"/>
          </p:nvPr>
        </p:nvSpPr>
        <p:spPr/>
        <p:txBody>
          <a:bodyPr rtlCol="0"/>
          <a:lstStyle/>
          <a:p>
            <a:pPr lvl="0" rtl="0"/>
            <a:r>
              <a:rPr lang="es-ES" noProof="0" dirty="0"/>
              <a:t>Editar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posición de fecha 3"/>
          <p:cNvSpPr>
            <a:spLocks noGrp="1"/>
          </p:cNvSpPr>
          <p:nvPr>
            <p:ph type="dt" sz="half" idx="10"/>
          </p:nvPr>
        </p:nvSpPr>
        <p:spPr/>
        <p:txBody>
          <a:bodyPr rtlCol="0"/>
          <a:lstStyle/>
          <a:p>
            <a:pPr rtl="0"/>
            <a:fld id="{BACC693E-0351-47C1-AC1F-C5332D3EB2C3}" type="datetime1">
              <a:rPr lang="es-ES" noProof="0" smtClean="0"/>
              <a:t>09/11/2021</a:t>
            </a:fld>
            <a:endParaRPr lang="es-ES" noProof="0"/>
          </a:p>
        </p:txBody>
      </p:sp>
      <p:sp>
        <p:nvSpPr>
          <p:cNvPr id="5" name="Marcador de posición de pie de página 4"/>
          <p:cNvSpPr>
            <a:spLocks noGrp="1"/>
          </p:cNvSpPr>
          <p:nvPr>
            <p:ph type="ftr" sz="quarter" idx="11"/>
          </p:nvPr>
        </p:nvSpPr>
        <p:spPr/>
        <p:txBody>
          <a:bodyPr rtlCol="0"/>
          <a:lstStyle/>
          <a:p>
            <a:r>
              <a:rPr lang="es-ES" dirty="0"/>
              <a:t>BIC FOR SME</a:t>
            </a:r>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a:t>
            </a:fld>
            <a:endParaRPr lang="es-ES" noProof="0"/>
          </a:p>
        </p:txBody>
      </p:sp>
    </p:spTree>
    <p:extLst>
      <p:ext uri="{BB962C8B-B14F-4D97-AF65-F5344CB8AC3E}">
        <p14:creationId xmlns:p14="http://schemas.microsoft.com/office/powerpoint/2010/main" val="4250233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posición de título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rtl="0"/>
            <a:r>
              <a:rPr lang="es-ES" noProof="0" dirty="0"/>
              <a:t>Haga clic para modificar los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fecha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pPr rtl="0"/>
            <a:fld id="{24AB60E4-09E9-4CD7-962E-9BD68E0E20B7}" type="datetime1">
              <a:rPr lang="es-ES" noProof="0" smtClean="0"/>
              <a:t>09/11/2021</a:t>
            </a:fld>
            <a:endParaRPr lang="es-ES" noProof="0"/>
          </a:p>
        </p:txBody>
      </p:sp>
      <p:sp>
        <p:nvSpPr>
          <p:cNvPr id="5" name="Marcador de pie de página 4"/>
          <p:cNvSpPr>
            <a:spLocks noGrp="1"/>
          </p:cNvSpPr>
          <p:nvPr>
            <p:ph type="ftr" sz="quarter" idx="3"/>
          </p:nvPr>
        </p:nvSpPr>
        <p:spPr>
          <a:xfrm>
            <a:off x="643051" y="6446838"/>
            <a:ext cx="6818262" cy="365125"/>
          </a:xfrm>
          <a:prstGeom prst="rect">
            <a:avLst/>
          </a:prstGeom>
        </p:spPr>
        <p:txBody>
          <a:bodyPr vert="horz" lIns="91440" tIns="45720" rIns="91440" bIns="45720" rtlCol="0" anchor="ctr"/>
          <a:lstStyle>
            <a:lvl1pPr algn="l">
              <a:defRPr sz="900" cap="all" baseline="0">
                <a:solidFill>
                  <a:schemeClr val="bg1"/>
                </a:solidFill>
              </a:defRPr>
            </a:lvl1pPr>
          </a:lstStyle>
          <a:p>
            <a:r>
              <a:rPr lang="es-ES"/>
              <a:t>BIC FOR SME</a:t>
            </a:r>
            <a:endParaRPr lang="es-ES" dirty="0"/>
          </a:p>
        </p:txBody>
      </p:sp>
      <p:sp>
        <p:nvSpPr>
          <p:cNvPr id="6" name="Marcador de número de diapositiva 5"/>
          <p:cNvSpPr>
            <a:spLocks noGrp="1"/>
          </p:cNvSpPr>
          <p:nvPr>
            <p:ph type="sldNum" sz="quarter" idx="4"/>
          </p:nvPr>
        </p:nvSpPr>
        <p:spPr>
          <a:xfrm>
            <a:off x="10930596" y="6446838"/>
            <a:ext cx="617912" cy="365125"/>
          </a:xfrm>
          <a:prstGeom prst="rect">
            <a:avLst/>
          </a:prstGeom>
        </p:spPr>
        <p:txBody>
          <a:bodyPr vert="horz" lIns="91440" tIns="45720" rIns="91440" bIns="45720" rtlCol="0" anchor="ctr"/>
          <a:lstStyle>
            <a:lvl1pPr algn="r">
              <a:defRPr sz="1050">
                <a:solidFill>
                  <a:srgbClr val="FFFFFF"/>
                </a:solidFill>
              </a:defRPr>
            </a:lvl1pPr>
          </a:lstStyle>
          <a:p>
            <a:pPr rtl="0"/>
            <a:fld id="{3A98EE3D-8CD1-4C3F-BD1C-C98C9596463C}" type="slidenum">
              <a:rPr lang="es-ES" noProof="0" smtClean="0"/>
              <a:pPr rtl="0"/>
              <a:t>‹#›</a:t>
            </a:fld>
            <a:endParaRPr lang="es-ES" noProof="0"/>
          </a:p>
        </p:txBody>
      </p:sp>
      <p:cxnSp>
        <p:nvCxnSpPr>
          <p:cNvPr id="10" name="Conector recto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232827"/>
      </p:ext>
    </p:extLst>
  </p:cSld>
  <p:clrMap bg1="lt1" tx1="dk1" bg2="lt2" tx2="dk2" accent1="accent1" accent2="accent2" accent3="accent3" accent4="accent4" accent5="accent5" accent6="accent6" hlink="hlink" folHlink="folHlink"/>
  <p:sldLayoutIdLst>
    <p:sldLayoutId id="2147483714" r:id="rId1"/>
    <p:sldLayoutId id="2147483734" r:id="rId2"/>
    <p:sldLayoutId id="2147483740" r:id="rId3"/>
    <p:sldLayoutId id="2147483741" r:id="rId4"/>
    <p:sldLayoutId id="2147483735" r:id="rId5"/>
    <p:sldLayoutId id="2147483738" r:id="rId6"/>
    <p:sldLayoutId id="2147483730" r:id="rId7"/>
    <p:sldLayoutId id="2147483731" r:id="rId8"/>
    <p:sldLayoutId id="2147483732" r:id="rId9"/>
    <p:sldLayoutId id="2147483736" r:id="rId10"/>
    <p:sldLayoutId id="2147483737" r:id="rId11"/>
    <p:sldLayoutId id="2147483733" r:id="rId12"/>
    <p:sldLayoutId id="2147483742" r:id="rId13"/>
  </p:sldLayoutIdLst>
  <p:hf hdr="0" dt="0"/>
  <p:txStyles>
    <p:titleStyle>
      <a:lvl1pPr algn="l" defTabSz="914400" rtl="0" eaLnBrk="1" latinLnBrk="0" hangingPunct="1">
        <a:lnSpc>
          <a:spcPct val="90000"/>
        </a:lnSpc>
        <a:spcBef>
          <a:spcPct val="0"/>
        </a:spcBef>
        <a:buNone/>
        <a:defRPr sz="3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4" name="Rectángulo 17">
            <a:extLst>
              <a:ext uri="{FF2B5EF4-FFF2-40B4-BE49-F238E27FC236}">
                <a16:creationId xmlns:a16="http://schemas.microsoft.com/office/drawing/2014/main" id="{0B4FB531-34DA-4777-9BD5-5B885DC38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15076"/>
            <a:ext cx="12188952" cy="1942924"/>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Marcador de posición de imagen 8" descr="Grupo de personas que debaten algo">
            <a:extLst>
              <a:ext uri="{FF2B5EF4-FFF2-40B4-BE49-F238E27FC236}">
                <a16:creationId xmlns:a16="http://schemas.microsoft.com/office/drawing/2014/main" id="{A3AAE76D-A167-449E-ACB4-3BDC35BC14EA}"/>
              </a:ext>
            </a:extLst>
          </p:cNvPr>
          <p:cNvPicPr>
            <a:picLocks noChangeAspect="1"/>
          </p:cNvPicPr>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0" y="4911888"/>
            <a:ext cx="12191999" cy="1942925"/>
          </a:xfrm>
          <a:prstGeom prst="rect">
            <a:avLst/>
          </a:prstGeom>
          <a:solidFill>
            <a:schemeClr val="accent5">
              <a:lumMod val="75000"/>
            </a:schemeClr>
          </a:solidFill>
        </p:spPr>
      </p:pic>
      <p:sp>
        <p:nvSpPr>
          <p:cNvPr id="3" name="Subtítulo 2">
            <a:extLst>
              <a:ext uri="{FF2B5EF4-FFF2-40B4-BE49-F238E27FC236}">
                <a16:creationId xmlns:a16="http://schemas.microsoft.com/office/drawing/2014/main" id="{9548BE92-E817-4C9A-B197-64FAE3ED7D63}"/>
              </a:ext>
            </a:extLst>
          </p:cNvPr>
          <p:cNvSpPr>
            <a:spLocks noGrp="1"/>
          </p:cNvSpPr>
          <p:nvPr>
            <p:ph type="subTitle" idx="1"/>
          </p:nvPr>
        </p:nvSpPr>
        <p:spPr>
          <a:xfrm>
            <a:off x="8289580" y="5166359"/>
            <a:ext cx="3073745" cy="1188721"/>
          </a:xfrm>
        </p:spPr>
        <p:txBody>
          <a:bodyPr rtlCol="0" anchor="ctr">
            <a:normAutofit fontScale="77500" lnSpcReduction="20000"/>
          </a:bodyPr>
          <a:lstStyle/>
          <a:p>
            <a:r>
              <a:rPr lang="sl-SI" dirty="0">
                <a:solidFill>
                  <a:schemeClr val="tx1"/>
                </a:solidFill>
              </a:rPr>
              <a:t>Modul 4 – </a:t>
            </a:r>
          </a:p>
          <a:p>
            <a:r>
              <a:rPr lang="sl-SI" dirty="0">
                <a:solidFill>
                  <a:schemeClr val="tx1"/>
                </a:solidFill>
              </a:rPr>
              <a:t>Bodite na pravi strani zakona</a:t>
            </a:r>
          </a:p>
        </p:txBody>
      </p:sp>
      <p:cxnSp>
        <p:nvCxnSpPr>
          <p:cNvPr id="25" name="Conector recto 19">
            <a:extLst>
              <a:ext uri="{FF2B5EF4-FFF2-40B4-BE49-F238E27FC236}">
                <a16:creationId xmlns:a16="http://schemas.microsoft.com/office/drawing/2014/main" id="{D5B557D3-D7B4-404B-84A1-9BD182BE5B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7532813" y="5760720"/>
            <a:ext cx="11887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068584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3EFA65E-72CA-4A74-B81E-296F21765470}"/>
              </a:ext>
            </a:extLst>
          </p:cNvPr>
          <p:cNvSpPr/>
          <p:nvPr/>
        </p:nvSpPr>
        <p:spPr>
          <a:xfrm>
            <a:off x="7962518" y="0"/>
            <a:ext cx="4229482" cy="640961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Título 1">
            <a:extLst>
              <a:ext uri="{FF2B5EF4-FFF2-40B4-BE49-F238E27FC236}">
                <a16:creationId xmlns:a16="http://schemas.microsoft.com/office/drawing/2014/main" id="{9A134327-4864-46BB-A57A-7055C9E3AEC1}"/>
              </a:ext>
            </a:extLst>
          </p:cNvPr>
          <p:cNvSpPr>
            <a:spLocks noGrp="1"/>
          </p:cNvSpPr>
          <p:nvPr>
            <p:ph type="title"/>
          </p:nvPr>
        </p:nvSpPr>
        <p:spPr>
          <a:xfrm>
            <a:off x="8214930" y="550416"/>
            <a:ext cx="3534156" cy="821184"/>
          </a:xfrm>
        </p:spPr>
        <p:txBody>
          <a:bodyPr rtlCol="0">
            <a:noAutofit/>
          </a:bodyPr>
          <a:lstStyle/>
          <a:p>
            <a:r>
              <a:rPr lang="sl-SI" sz="2400">
                <a:solidFill>
                  <a:schemeClr val="bg1"/>
                </a:solidFill>
              </a:rPr>
              <a:t>MODUL 4 - Bodite na pravi strani zakona</a:t>
            </a:r>
          </a:p>
        </p:txBody>
      </p:sp>
      <p:graphicFrame>
        <p:nvGraphicFramePr>
          <p:cNvPr id="200" name="Marcador de posición de contenido 2" descr="SmartArt">
            <a:extLst>
              <a:ext uri="{FF2B5EF4-FFF2-40B4-BE49-F238E27FC236}">
                <a16:creationId xmlns:a16="http://schemas.microsoft.com/office/drawing/2014/main" id="{C7094B13-F699-4785-845B-4DB18710A2F8}"/>
              </a:ext>
            </a:extLst>
          </p:cNvPr>
          <p:cNvGraphicFramePr>
            <a:graphicFrameLocks noGrp="1"/>
          </p:cNvGraphicFramePr>
          <p:nvPr>
            <p:ph idx="1"/>
            <p:extLst>
              <p:ext uri="{D42A27DB-BD31-4B8C-83A1-F6EECF244321}">
                <p14:modId xmlns:p14="http://schemas.microsoft.com/office/powerpoint/2010/main" val="504253517"/>
              </p:ext>
            </p:extLst>
          </p:nvPr>
        </p:nvGraphicFramePr>
        <p:xfrm>
          <a:off x="8214930" y="1826872"/>
          <a:ext cx="3724657" cy="41274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Marcador de pie de página 3">
            <a:extLst>
              <a:ext uri="{FF2B5EF4-FFF2-40B4-BE49-F238E27FC236}">
                <a16:creationId xmlns:a16="http://schemas.microsoft.com/office/drawing/2014/main" id="{AA9D34F3-0786-4EF9-A5C1-2F8E29383B78}"/>
              </a:ext>
            </a:extLst>
          </p:cNvPr>
          <p:cNvSpPr>
            <a:spLocks noGrp="1"/>
          </p:cNvSpPr>
          <p:nvPr>
            <p:ph type="ftr" sz="quarter" idx="11"/>
          </p:nvPr>
        </p:nvSpPr>
        <p:spPr>
          <a:xfrm>
            <a:off x="643051" y="6446838"/>
            <a:ext cx="6818262" cy="365125"/>
          </a:xfrm>
        </p:spPr>
        <p:txBody>
          <a:bodyPr rtlCol="0"/>
          <a:lstStyle/>
          <a:p>
            <a:r>
              <a:rPr lang="sl-SI" sz="1200"/>
              <a:t>BIC FOR SME</a:t>
            </a:r>
          </a:p>
        </p:txBody>
      </p:sp>
      <p:pic>
        <p:nvPicPr>
          <p:cNvPr id="10" name="Imagen 64" descr="Bombilla">
            <a:extLst>
              <a:ext uri="{FF2B5EF4-FFF2-40B4-BE49-F238E27FC236}">
                <a16:creationId xmlns:a16="http://schemas.microsoft.com/office/drawing/2014/main" id="{66526CD3-C50E-400A-948F-38AC7B84D6BD}"/>
              </a:ext>
            </a:extLst>
          </p:cNvPr>
          <p:cNvPicPr>
            <a:picLocks noChangeAspect="1"/>
          </p:cNvPicPr>
          <p:nvPr/>
        </p:nvPicPr>
        <p:blipFill rotWithShape="1">
          <a:blip r:embed="rId8" cstate="email">
            <a:alphaModFix/>
            <a:extLst>
              <a:ext uri="{28A0092B-C50C-407E-A947-70E740481C1C}">
                <a14:useLocalDpi xmlns:a14="http://schemas.microsoft.com/office/drawing/2010/main"/>
              </a:ext>
            </a:extLst>
          </a:blip>
          <a:srcRect l="30101"/>
          <a:stretch/>
        </p:blipFill>
        <p:spPr>
          <a:xfrm>
            <a:off x="0" y="0"/>
            <a:ext cx="7962518" cy="6409618"/>
          </a:xfrm>
          <a:prstGeom prst="rect">
            <a:avLst/>
          </a:prstGeom>
        </p:spPr>
      </p:pic>
    </p:spTree>
    <p:extLst>
      <p:ext uri="{BB962C8B-B14F-4D97-AF65-F5344CB8AC3E}">
        <p14:creationId xmlns:p14="http://schemas.microsoft.com/office/powerpoint/2010/main" val="302665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3</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Nadzor nad upravljanjem in akcijski načrt</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927412"/>
            <a:ext cx="11110984" cy="3980329"/>
          </a:xfrm>
        </p:spPr>
        <p:txBody>
          <a:bodyPr numCol="2" spcCol="540000" rtlCol="0">
            <a:normAutofit lnSpcReduction="10000"/>
          </a:bodyPr>
          <a:lstStyle/>
          <a:p>
            <a:pPr algn="just">
              <a:lnSpc>
                <a:spcPct val="107000"/>
              </a:lnSpc>
              <a:spcBef>
                <a:spcPts val="0"/>
              </a:spcBef>
              <a:spcAft>
                <a:spcPts val="0"/>
              </a:spcAft>
            </a:pPr>
            <a:r>
              <a:rPr lang="sl-SI" sz="1800" dirty="0">
                <a:latin typeface="Tw Cen MT" panose="020B0602020104020603" pitchFamily="34" charset="-18"/>
                <a:ea typeface="Tw Cen MT" panose="020B0602020104020603" pitchFamily="34" charset="-18"/>
                <a:cs typeface="Tw Cen MT" panose="020B0602020104020603" pitchFamily="34" charset="-18"/>
              </a:rPr>
              <a:t>Nadzor nad upravljanjem majhnih in srednje velikih podjetij je redkokdaj formaliziran, saj te naloge običajno opravlja računovodski oddelek (ali pa kar upravni uslužbenec, ki ob tem opravlja še številne druge vloge) in tako skrbi za ustrezno delovanje podjetja.</a:t>
            </a:r>
          </a:p>
          <a:p>
            <a:pPr algn="just">
              <a:lnSpc>
                <a:spcPct val="107000"/>
              </a:lnSpc>
              <a:spcBef>
                <a:spcPts val="0"/>
              </a:spcBef>
              <a:spcAft>
                <a:spcPts val="0"/>
              </a:spcAft>
            </a:pPr>
            <a:endParaRPr lang="sl-SI" sz="1800" dirty="0">
              <a:effectLst/>
              <a:latin typeface="Tw Cen MT" panose="020B0602020104020603" pitchFamily="34" charset="0"/>
              <a:ea typeface="Calibri" panose="020F0502020204030204" pitchFamily="34" charset="0"/>
              <a:cs typeface="Times New Roman" panose="02020603050405020304" pitchFamily="18" charset="0"/>
            </a:endParaRPr>
          </a:p>
          <a:p>
            <a:pPr algn="just">
              <a:lnSpc>
                <a:spcPct val="107000"/>
              </a:lnSpc>
              <a:spcBef>
                <a:spcPts val="0"/>
              </a:spcBef>
              <a:spcAft>
                <a:spcPts val="0"/>
              </a:spcAft>
            </a:pPr>
            <a:r>
              <a:rPr lang="sl-SI" sz="1800" dirty="0">
                <a:latin typeface="Tw Cen MT" panose="020B0602020104020603" pitchFamily="34" charset="0"/>
                <a:ea typeface="Calibri" panose="020F0502020204030204" pitchFamily="34" charset="0"/>
                <a:cs typeface="Times New Roman" panose="02020603050405020304" pitchFamily="18" charset="0"/>
              </a:rPr>
              <a:t>Nadzor nad upravljanjem zagotavlja pomembne gospodarske, družbene in spremenljive podatke, ki jih direktorji/podjetniki lahko uporabijo za prepoznavanje in preprečevanje težav, izboljševanje vodstvenih odločitev in zagotavljanje nemotenega delovanja družb. Kot del gospodarskega informacijskega sistema je prav nadzor nad upravljanjem ključni dejavnik pri razvoju in delovanju družbe, seveda če je na vseh ravneh dobro organizirana in strukturirana.</a:t>
            </a:r>
          </a:p>
          <a:p>
            <a:pPr algn="just">
              <a:lnSpc>
                <a:spcPct val="107000"/>
              </a:lnSpc>
              <a:spcBef>
                <a:spcPts val="0"/>
              </a:spcBef>
              <a:spcAft>
                <a:spcPts val="0"/>
              </a:spcAft>
            </a:pPr>
            <a:endParaRPr lang="sl-SI" sz="1800" dirty="0">
              <a:effectLst/>
              <a:latin typeface="Tw Cen MT" panose="020B0602020104020603" pitchFamily="34" charset="0"/>
              <a:ea typeface="Calibri" panose="020F0502020204030204" pitchFamily="34" charset="0"/>
              <a:cs typeface="Times New Roman" panose="02020603050405020304" pitchFamily="18" charset="0"/>
            </a:endParaRPr>
          </a:p>
          <a:p>
            <a:pPr algn="just">
              <a:lnSpc>
                <a:spcPct val="107000"/>
              </a:lnSpc>
              <a:spcBef>
                <a:spcPts val="0"/>
              </a:spcBef>
              <a:spcAft>
                <a:spcPts val="0"/>
              </a:spcAft>
            </a:pPr>
            <a:r>
              <a:rPr lang="sl-SI" sz="1800" b="1" dirty="0">
                <a:latin typeface="Tw Cen MT" panose="020B0602020104020603" pitchFamily="34" charset="0"/>
                <a:ea typeface="Calibri" panose="020F0502020204030204" pitchFamily="34" charset="0"/>
                <a:cs typeface="Times New Roman" panose="02020603050405020304" pitchFamily="18" charset="0"/>
              </a:rPr>
              <a:t>Nadzor nad upravljanjem </a:t>
            </a:r>
            <a:r>
              <a:rPr lang="sl-SI" sz="1800" dirty="0">
                <a:latin typeface="Tw Cen MT" panose="020B0602020104020603" pitchFamily="34" charset="0"/>
                <a:ea typeface="Calibri" panose="020F0502020204030204" pitchFamily="34" charset="0"/>
                <a:cs typeface="Times New Roman" panose="02020603050405020304" pitchFamily="18" charset="0"/>
              </a:rPr>
              <a:t>obsega:</a:t>
            </a:r>
          </a:p>
          <a:p>
            <a:pPr lvl="1">
              <a:lnSpc>
                <a:spcPct val="107000"/>
              </a:lnSpc>
              <a:spcBef>
                <a:spcPts val="0"/>
              </a:spcBef>
              <a:spcAft>
                <a:spcPts val="0"/>
              </a:spcAft>
              <a:buFont typeface="Arial" panose="020B0604020202020204" pitchFamily="34" charset="0"/>
              <a:buChar char="•"/>
            </a:pPr>
            <a:r>
              <a:rPr lang="sl-SI" dirty="0">
                <a:latin typeface="Tw Cen MT" panose="020B0602020104020603" pitchFamily="34" charset="0"/>
                <a:ea typeface="Calibri" panose="020F0502020204030204" pitchFamily="34" charset="0"/>
                <a:cs typeface="Times New Roman" panose="02020603050405020304" pitchFamily="18" charset="0"/>
              </a:rPr>
              <a:t>strokovno utemeljeno znanje in procese za vzdrževanje dobrega gospodarskega in finančnega položaja podjetja,</a:t>
            </a:r>
          </a:p>
          <a:p>
            <a:pPr lvl="1">
              <a:lnSpc>
                <a:spcPct val="107000"/>
              </a:lnSpc>
              <a:spcBef>
                <a:spcPts val="0"/>
              </a:spcBef>
              <a:spcAft>
                <a:spcPts val="0"/>
              </a:spcAft>
              <a:buFont typeface="Arial" panose="020B0604020202020204" pitchFamily="34" charset="0"/>
              <a:buChar char="•"/>
            </a:pPr>
            <a:r>
              <a:rPr lang="sl-SI" sz="1800" dirty="0">
                <a:latin typeface="Tw Cen MT" panose="020B0602020104020603" pitchFamily="34" charset="0"/>
                <a:ea typeface="Calibri" panose="020F0502020204030204" pitchFamily="34" charset="0"/>
                <a:cs typeface="Times New Roman" panose="02020603050405020304" pitchFamily="18" charset="0"/>
              </a:rPr>
              <a:t>praktične konkurenčne prednosti, ki nastanejo kot posledica delovanja usposobljenih oseb z uporabo specifičnih tehnik in postopkov ter urejenih informacijskih sistemov,</a:t>
            </a:r>
          </a:p>
          <a:p>
            <a:pPr lvl="1">
              <a:lnSpc>
                <a:spcPct val="107000"/>
              </a:lnSpc>
              <a:spcBef>
                <a:spcPts val="0"/>
              </a:spcBef>
              <a:spcAft>
                <a:spcPts val="0"/>
              </a:spcAft>
              <a:buFont typeface="Arial" panose="020B0604020202020204" pitchFamily="34" charset="0"/>
              <a:buChar char="•"/>
            </a:pPr>
            <a:r>
              <a:rPr lang="sl-SI" sz="1800" dirty="0">
                <a:latin typeface="Tw Cen MT" panose="020B0602020104020603" pitchFamily="34" charset="0"/>
                <a:ea typeface="Calibri" panose="020F0502020204030204" pitchFamily="34" charset="0"/>
                <a:cs typeface="Times New Roman" panose="02020603050405020304" pitchFamily="18" charset="0"/>
              </a:rPr>
              <a:t>oceno napredka in določanje ukrepov za izboljšanje, ki so namenjeni notranjim uporabnikom.</a:t>
            </a:r>
          </a:p>
          <a:p>
            <a:pPr algn="just">
              <a:lnSpc>
                <a:spcPct val="107000"/>
              </a:lnSpc>
              <a:spcBef>
                <a:spcPts val="0"/>
              </a:spcBef>
              <a:spcAft>
                <a:spcPts val="0"/>
              </a:spcAft>
            </a:pPr>
            <a:endParaRPr lang="en-IE" sz="1800" dirty="0">
              <a:effectLst/>
              <a:latin typeface="Tw Cen MT" panose="020B0602020104020603" pitchFamily="34" charset="0"/>
              <a:ea typeface="Calibri" panose="020F0502020204030204" pitchFamily="34" charset="0"/>
              <a:cs typeface="Times New Roman" panose="02020603050405020304" pitchFamily="18" charset="0"/>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642486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0"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4</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Kaj je ustvarjalni nadzor nad upravljanjem?</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
        <p:nvSpPr>
          <p:cNvPr id="8" name="PoljeZBesedilom 7">
            <a:extLst>
              <a:ext uri="{FF2B5EF4-FFF2-40B4-BE49-F238E27FC236}">
                <a16:creationId xmlns:a16="http://schemas.microsoft.com/office/drawing/2014/main" id="{51B2892A-DDC9-45A5-8E90-5C3EA6DB0725}"/>
              </a:ext>
            </a:extLst>
          </p:cNvPr>
          <p:cNvSpPr txBox="1"/>
          <p:nvPr/>
        </p:nvSpPr>
        <p:spPr>
          <a:xfrm>
            <a:off x="1130424" y="1740024"/>
            <a:ext cx="10508201" cy="2679195"/>
          </a:xfrm>
          <a:prstGeom prst="rect">
            <a:avLst/>
          </a:prstGeom>
          <a:noFill/>
        </p:spPr>
        <p:txBody>
          <a:bodyPr wrap="square">
            <a:spAutoFit/>
          </a:bodyPr>
          <a:lstStyle/>
          <a:p>
            <a:endParaRPr lang="sl-SI" dirty="0"/>
          </a:p>
          <a:p>
            <a:endParaRPr lang="sl-SI" dirty="0"/>
          </a:p>
          <a:p>
            <a:pPr algn="just">
              <a:lnSpc>
                <a:spcPct val="150000"/>
              </a:lnSpc>
              <a:spcAft>
                <a:spcPts val="600"/>
              </a:spcAft>
            </a:pPr>
            <a:r>
              <a:rPr lang="sl-SI" sz="1800">
                <a:latin typeface="Tw Cen MT" panose="020B0602020104020603" pitchFamily="34" charset="0"/>
                <a:ea typeface="Tw Cen MT" panose="020B0602020104020603" pitchFamily="34" charset="0"/>
                <a:cs typeface="Tw Cen MT" panose="020B0602020104020603" pitchFamily="34" charset="0"/>
              </a:rPr>
              <a:t>Učinkovit nadzor nad upravljanjem pomaga pri ustvarjanju dodane vrednosti ter pomaga deležnikom pri nižanju stroškov, povezanih z različnimi poslovnimi dejavnostmi. Po eni strani podpira razvoj procesov, ki pomagajo pri nižanju stroškov, po drugi pa lahko služi kot smernica pri prerazporejanju privarčevanih sredstev in ustvarjanju novih priložnosti. Ustvarjanje dodane vrednosti je torej usmerjeno tako v zniževanje stroškov kot tudi v razvojno delovanje prek uvajanja organizacijskih sprememb.</a:t>
            </a:r>
          </a:p>
        </p:txBody>
      </p:sp>
    </p:spTree>
    <p:extLst>
      <p:ext uri="{BB962C8B-B14F-4D97-AF65-F5344CB8AC3E}">
        <p14:creationId xmlns:p14="http://schemas.microsoft.com/office/powerpoint/2010/main" val="3515590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5</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Poslovni proračuni</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443318"/>
            <a:ext cx="10905457" cy="4751294"/>
          </a:xfrm>
        </p:spPr>
        <p:txBody>
          <a:bodyPr numCol="2" spcCol="540000" rtlCol="0">
            <a:normAutofit fontScale="77500" lnSpcReduction="20000"/>
          </a:bodyPr>
          <a:lstStyle/>
          <a:p>
            <a:pPr marL="0" indent="0" algn="just">
              <a:spcBef>
                <a:spcPts val="0"/>
              </a:spcBef>
              <a:spcAft>
                <a:spcPts val="0"/>
              </a:spcAft>
              <a:buNone/>
            </a:pPr>
            <a:r>
              <a:rPr lang="sl-SI" sz="1800" b="1">
                <a:latin typeface="Tw Cen MT" panose="020B0602020104020603" pitchFamily="34" charset="0"/>
                <a:ea typeface="Calibri" panose="020F0502020204030204" pitchFamily="34" charset="0"/>
                <a:cs typeface="Times New Roman" panose="02020603050405020304" pitchFamily="18" charset="0"/>
              </a:rPr>
              <a:t>Če želite zagotoviti uspešno poslovanje, morate dobro skrbeti za svoje finance!</a:t>
            </a:r>
          </a:p>
          <a:p>
            <a:pPr marL="0" indent="0" algn="just">
              <a:spcBef>
                <a:spcPts val="0"/>
              </a:spcBef>
              <a:spcAft>
                <a:spcPts val="0"/>
              </a:spcAft>
              <a:buNone/>
            </a:pPr>
            <a:endParaRPr lang="sl-SI" sz="1800" b="1" dirty="0">
              <a:latin typeface="Tw Cen MT" panose="020B0602020104020603" pitchFamily="34" charset="0"/>
              <a:ea typeface="Calibri" panose="020F0502020204030204" pitchFamily="34" charset="0"/>
              <a:cs typeface="Times New Roman" panose="02020603050405020304" pitchFamily="18" charset="0"/>
            </a:endParaRPr>
          </a:p>
          <a:p>
            <a:pPr marL="0" indent="0" algn="just">
              <a:spcBef>
                <a:spcPts val="0"/>
              </a:spcBef>
              <a:spcAft>
                <a:spcPts val="0"/>
              </a:spcAft>
              <a:buNone/>
            </a:pPr>
            <a:r>
              <a:rPr lang="sl-SI" sz="1800" b="1">
                <a:latin typeface="Tw Cen MT" panose="020B0602020104020603" pitchFamily="34" charset="0"/>
                <a:ea typeface="Calibri" panose="020F0502020204030204" pitchFamily="34" charset="0"/>
                <a:cs typeface="Times New Roman" panose="02020603050405020304" pitchFamily="18" charset="0"/>
              </a:rPr>
              <a:t>KORAKI ZA OBLIKOVANJE VAŠEGA POSLOVNEGA PRORAČUNA</a:t>
            </a:r>
          </a:p>
          <a:p>
            <a:pPr marL="0" indent="0" algn="just">
              <a:spcBef>
                <a:spcPts val="0"/>
              </a:spcBef>
              <a:spcAft>
                <a:spcPts val="0"/>
              </a:spcAft>
              <a:buNone/>
            </a:pPr>
            <a:endParaRPr lang="sl-SI" sz="1800" b="1" dirty="0">
              <a:latin typeface="Tw Cen MT" panose="020B0602020104020603" pitchFamily="34" charset="0"/>
              <a:ea typeface="Calibri" panose="020F0502020204030204" pitchFamily="34" charset="0"/>
              <a:cs typeface="Times New Roman" panose="02020603050405020304" pitchFamily="18" charset="0"/>
            </a:endParaRPr>
          </a:p>
          <a:p>
            <a:pPr marL="0" indent="0" algn="just">
              <a:spcBef>
                <a:spcPts val="0"/>
              </a:spcBef>
              <a:spcAft>
                <a:spcPts val="0"/>
              </a:spcAft>
              <a:buNone/>
            </a:pPr>
            <a:r>
              <a:rPr lang="sl-SI" sz="1900" b="1">
                <a:latin typeface="Tw Cen MT" panose="020B0602020104020603" pitchFamily="34" charset="0"/>
                <a:ea typeface="Calibri" panose="020F0502020204030204" pitchFamily="34" charset="0"/>
                <a:cs typeface="Times New Roman" panose="02020603050405020304" pitchFamily="18" charset="0"/>
              </a:rPr>
              <a:t>Prvi korak: Seštejte vire dohodka</a:t>
            </a:r>
          </a:p>
          <a:p>
            <a:pPr marL="0" indent="0" algn="just">
              <a:spcBef>
                <a:spcPts val="0"/>
              </a:spcBef>
              <a:spcAft>
                <a:spcPts val="0"/>
              </a:spcAft>
              <a:buNone/>
            </a:pPr>
            <a:r>
              <a:rPr lang="sl-SI" sz="1900">
                <a:latin typeface="Tw Cen MT" panose="020B0602020104020603" pitchFamily="34" charset="0"/>
                <a:ea typeface="Calibri" panose="020F0502020204030204" pitchFamily="34" charset="0"/>
                <a:cs typeface="Times New Roman" panose="02020603050405020304" pitchFamily="18" charset="0"/>
              </a:rPr>
              <a:t>Ugotovite, koliko znašajo mesečni viri prihodkov. Začnite s prihodki od prodaje in nato dodajte druge vire poslovnih prilivov.</a:t>
            </a:r>
          </a:p>
          <a:p>
            <a:pPr marL="0" indent="0" algn="just">
              <a:spcBef>
                <a:spcPts val="0"/>
              </a:spcBef>
              <a:spcAft>
                <a:spcPts val="0"/>
              </a:spcAft>
              <a:buNone/>
            </a:pPr>
            <a:endParaRPr lang="en-US" sz="1900" b="1" dirty="0">
              <a:effectLst/>
              <a:latin typeface="Tw Cen MT" panose="020B0602020104020603" pitchFamily="34" charset="0"/>
              <a:ea typeface="Calibri" panose="020F0502020204030204" pitchFamily="34" charset="0"/>
              <a:cs typeface="Times New Roman" panose="02020603050405020304" pitchFamily="18" charset="0"/>
            </a:endParaRPr>
          </a:p>
          <a:p>
            <a:pPr marL="0" indent="0" algn="just">
              <a:spcBef>
                <a:spcPts val="0"/>
              </a:spcBef>
              <a:spcAft>
                <a:spcPts val="0"/>
              </a:spcAft>
              <a:buNone/>
            </a:pPr>
            <a:r>
              <a:rPr lang="sl-SI" sz="1900" b="1">
                <a:latin typeface="Tw Cen MT" panose="020B0602020104020603" pitchFamily="34" charset="0"/>
                <a:ea typeface="Calibri" panose="020F0502020204030204" pitchFamily="34" charset="0"/>
                <a:cs typeface="Times New Roman" panose="02020603050405020304" pitchFamily="18" charset="0"/>
              </a:rPr>
              <a:t>Drugi korak: Določite fiksne stroške</a:t>
            </a:r>
          </a:p>
          <a:p>
            <a:pPr marL="0" indent="0" algn="just">
              <a:spcBef>
                <a:spcPts val="0"/>
              </a:spcBef>
              <a:spcAft>
                <a:spcPts val="0"/>
              </a:spcAft>
              <a:buNone/>
            </a:pPr>
            <a:r>
              <a:rPr lang="sl-SI" sz="1900">
                <a:latin typeface="Tw Cen MT" panose="020B0602020104020603" pitchFamily="34" charset="0"/>
                <a:ea typeface="Calibri" panose="020F0502020204030204" pitchFamily="34" charset="0"/>
                <a:cs typeface="Times New Roman" panose="02020603050405020304" pitchFamily="18" charset="0"/>
              </a:rPr>
              <a:t>Fiksni stroški so tisti stroški, ki so vsak mesec enaki ne glede na količino ustvarjenega prometa. </a:t>
            </a:r>
          </a:p>
          <a:p>
            <a:pPr marL="0" indent="0" algn="just">
              <a:spcBef>
                <a:spcPts val="0"/>
              </a:spcBef>
              <a:spcAft>
                <a:spcPts val="0"/>
              </a:spcAft>
              <a:buNone/>
            </a:pPr>
            <a:endParaRPr lang="en-US" sz="1900" b="1" dirty="0">
              <a:effectLst/>
              <a:latin typeface="Tw Cen MT" panose="020B0602020104020603" pitchFamily="34" charset="0"/>
              <a:ea typeface="Calibri" panose="020F0502020204030204" pitchFamily="34" charset="0"/>
              <a:cs typeface="Times New Roman" panose="02020603050405020304" pitchFamily="18" charset="0"/>
            </a:endParaRPr>
          </a:p>
          <a:p>
            <a:pPr marL="0" indent="0" algn="just">
              <a:spcBef>
                <a:spcPts val="0"/>
              </a:spcBef>
              <a:spcAft>
                <a:spcPts val="0"/>
              </a:spcAft>
              <a:buNone/>
            </a:pPr>
            <a:r>
              <a:rPr lang="sl-SI" sz="1900" b="1">
                <a:latin typeface="Tw Cen MT" panose="020B0602020104020603" pitchFamily="34" charset="0"/>
                <a:ea typeface="Calibri" panose="020F0502020204030204" pitchFamily="34" charset="0"/>
                <a:cs typeface="Times New Roman" panose="02020603050405020304" pitchFamily="18" charset="0"/>
              </a:rPr>
              <a:t>Tretji korak: Vključite spremenljive izdatke</a:t>
            </a:r>
          </a:p>
          <a:p>
            <a:pPr marL="0" indent="0" algn="just">
              <a:spcBef>
                <a:spcPts val="0"/>
              </a:spcBef>
              <a:spcAft>
                <a:spcPts val="0"/>
              </a:spcAft>
              <a:buNone/>
            </a:pPr>
            <a:r>
              <a:rPr lang="sl-SI" sz="1900">
                <a:latin typeface="Tw Cen MT" panose="020B0602020104020603" pitchFamily="34" charset="0"/>
                <a:ea typeface="Calibri" panose="020F0502020204030204" pitchFamily="34" charset="0"/>
                <a:cs typeface="Times New Roman" panose="02020603050405020304" pitchFamily="18" charset="0"/>
              </a:rPr>
              <a:t>Postavke, ki nimajo fiksnega mesečnega zneska, prištevamo med spremenljive stroške, ki se lahko višajo ali nižajo v skladu s trenutnim poslovanjem. Znesek, ki ostane po plačilu vseh stroškov, predstavlja vaš mesečni dobiček. Če poslujete bolje od predvidevanj, lahko presežna sredstva porabite za povišanje spremenljivih izdatkov, ki vam omogočajo hitrejšo rast (npr. nakup dodatnih surovin, najem dodatnega osebja itd.).</a:t>
            </a:r>
          </a:p>
          <a:p>
            <a:pPr marL="0" indent="0" algn="just">
              <a:spcBef>
                <a:spcPts val="0"/>
              </a:spcBef>
              <a:spcAft>
                <a:spcPts val="0"/>
              </a:spcAft>
              <a:buNone/>
            </a:pPr>
            <a:endParaRPr lang="en-US" sz="1900" b="1" dirty="0">
              <a:effectLst/>
              <a:latin typeface="Tw Cen MT" panose="020B0602020104020603" pitchFamily="34" charset="0"/>
              <a:ea typeface="Calibri" panose="020F0502020204030204" pitchFamily="34" charset="0"/>
              <a:cs typeface="Times New Roman" panose="02020603050405020304" pitchFamily="18" charset="0"/>
            </a:endParaRPr>
          </a:p>
          <a:p>
            <a:pPr marL="0" indent="0" algn="just">
              <a:spcBef>
                <a:spcPts val="0"/>
              </a:spcBef>
              <a:spcAft>
                <a:spcPts val="0"/>
              </a:spcAft>
              <a:buNone/>
            </a:pPr>
            <a:endParaRPr lang="en-US" sz="1900" b="1" dirty="0">
              <a:effectLst/>
              <a:latin typeface="Tw Cen MT" panose="020B0602020104020603" pitchFamily="34" charset="0"/>
              <a:ea typeface="Calibri" panose="020F0502020204030204" pitchFamily="34" charset="0"/>
              <a:cs typeface="Times New Roman" panose="02020603050405020304" pitchFamily="18" charset="0"/>
            </a:endParaRPr>
          </a:p>
          <a:p>
            <a:pPr marL="0" indent="0" algn="just">
              <a:spcBef>
                <a:spcPts val="0"/>
              </a:spcBef>
              <a:spcAft>
                <a:spcPts val="0"/>
              </a:spcAft>
              <a:buNone/>
            </a:pPr>
            <a:endParaRPr lang="en-US" sz="1900" b="1" dirty="0">
              <a:latin typeface="Tw Cen MT" panose="020B0602020104020603" pitchFamily="34" charset="0"/>
              <a:ea typeface="Calibri" panose="020F0502020204030204" pitchFamily="34" charset="0"/>
              <a:cs typeface="Times New Roman" panose="02020603050405020304" pitchFamily="18" charset="0"/>
            </a:endParaRPr>
          </a:p>
          <a:p>
            <a:pPr marL="0" indent="0" algn="just">
              <a:spcBef>
                <a:spcPts val="0"/>
              </a:spcBef>
              <a:spcAft>
                <a:spcPts val="0"/>
              </a:spcAft>
              <a:buNone/>
            </a:pPr>
            <a:endParaRPr lang="en-US" sz="1900" b="1" dirty="0">
              <a:effectLst/>
              <a:latin typeface="Tw Cen MT" panose="020B0602020104020603" pitchFamily="34" charset="0"/>
              <a:ea typeface="Calibri" panose="020F0502020204030204" pitchFamily="34" charset="0"/>
              <a:cs typeface="Times New Roman" panose="02020603050405020304" pitchFamily="18" charset="0"/>
            </a:endParaRPr>
          </a:p>
          <a:p>
            <a:pPr marL="0" indent="0" algn="just">
              <a:spcBef>
                <a:spcPts val="0"/>
              </a:spcBef>
              <a:spcAft>
                <a:spcPts val="0"/>
              </a:spcAft>
              <a:buNone/>
            </a:pPr>
            <a:endParaRPr lang="en-US" sz="1900" b="1" dirty="0">
              <a:latin typeface="Tw Cen MT" panose="020B0602020104020603" pitchFamily="34" charset="0"/>
              <a:ea typeface="Calibri" panose="020F0502020204030204" pitchFamily="34" charset="0"/>
              <a:cs typeface="Times New Roman" panose="02020603050405020304" pitchFamily="18" charset="0"/>
            </a:endParaRPr>
          </a:p>
          <a:p>
            <a:pPr marL="0" indent="0" algn="just">
              <a:spcBef>
                <a:spcPts val="0"/>
              </a:spcBef>
              <a:spcAft>
                <a:spcPts val="0"/>
              </a:spcAft>
              <a:buNone/>
            </a:pPr>
            <a:endParaRPr lang="en-US" sz="1900" b="1" dirty="0">
              <a:effectLst/>
              <a:latin typeface="Tw Cen MT" panose="020B0602020104020603" pitchFamily="34" charset="0"/>
              <a:ea typeface="Calibri" panose="020F0502020204030204" pitchFamily="34" charset="0"/>
              <a:cs typeface="Times New Roman" panose="02020603050405020304" pitchFamily="18" charset="0"/>
            </a:endParaRPr>
          </a:p>
          <a:p>
            <a:pPr marL="0" indent="0" algn="just">
              <a:spcBef>
                <a:spcPts val="0"/>
              </a:spcBef>
              <a:spcAft>
                <a:spcPts val="0"/>
              </a:spcAft>
              <a:buNone/>
            </a:pPr>
            <a:endParaRPr lang="en-US" sz="1900" b="1" dirty="0">
              <a:latin typeface="Tw Cen MT" panose="020B0602020104020603" pitchFamily="34" charset="0"/>
              <a:ea typeface="Calibri" panose="020F0502020204030204" pitchFamily="34" charset="0"/>
              <a:cs typeface="Times New Roman" panose="02020603050405020304" pitchFamily="18" charset="0"/>
            </a:endParaRPr>
          </a:p>
          <a:p>
            <a:pPr marL="0" indent="0" algn="just">
              <a:spcBef>
                <a:spcPts val="0"/>
              </a:spcBef>
              <a:spcAft>
                <a:spcPts val="0"/>
              </a:spcAft>
              <a:buNone/>
            </a:pPr>
            <a:r>
              <a:rPr lang="sl-SI" sz="1900" b="1">
                <a:latin typeface="Tw Cen MT" panose="020B0602020104020603" pitchFamily="34" charset="0"/>
                <a:ea typeface="Calibri" panose="020F0502020204030204" pitchFamily="34" charset="0"/>
                <a:cs typeface="Times New Roman" panose="02020603050405020304" pitchFamily="18" charset="0"/>
              </a:rPr>
              <a:t>Četrti korak: Predvidite enkratne naložbe</a:t>
            </a:r>
          </a:p>
          <a:p>
            <a:pPr marL="0" indent="0" algn="just">
              <a:spcBef>
                <a:spcPts val="0"/>
              </a:spcBef>
              <a:spcAft>
                <a:spcPts val="0"/>
              </a:spcAft>
              <a:buNone/>
            </a:pPr>
            <a:r>
              <a:rPr lang="sl-SI" sz="1900">
                <a:latin typeface="Tw Cen MT" panose="020B0602020104020603" pitchFamily="34" charset="0"/>
                <a:ea typeface="Calibri" panose="020F0502020204030204" pitchFamily="34" charset="0"/>
                <a:cs typeface="Times New Roman" panose="02020603050405020304" pitchFamily="18" charset="0"/>
              </a:rPr>
              <a:t>Upoštevajte tudi enkratne nakupe in izdelajte načrt za primer nepredvidenih stroškov. Nekatere postavke se lahko pojavijo nenadejano, druge pa lahko predvidite več mesecev vnaprej.</a:t>
            </a:r>
          </a:p>
          <a:p>
            <a:pPr marL="0" indent="0" algn="just">
              <a:spcBef>
                <a:spcPts val="0"/>
              </a:spcBef>
              <a:spcAft>
                <a:spcPts val="0"/>
              </a:spcAft>
              <a:buNone/>
            </a:pPr>
            <a:endParaRPr lang="en-US" sz="1900" b="1" dirty="0">
              <a:effectLst/>
              <a:latin typeface="Tw Cen MT" panose="020B0602020104020603" pitchFamily="34" charset="0"/>
              <a:ea typeface="Calibri" panose="020F0502020204030204" pitchFamily="34" charset="0"/>
              <a:cs typeface="Times New Roman" panose="02020603050405020304" pitchFamily="18" charset="0"/>
            </a:endParaRPr>
          </a:p>
          <a:p>
            <a:pPr marL="0" indent="0" algn="just">
              <a:spcBef>
                <a:spcPts val="0"/>
              </a:spcBef>
              <a:spcAft>
                <a:spcPts val="0"/>
              </a:spcAft>
              <a:buNone/>
            </a:pPr>
            <a:r>
              <a:rPr lang="sl-SI" sz="1900" b="1">
                <a:latin typeface="Tw Cen MT" panose="020B0602020104020603" pitchFamily="34" charset="0"/>
                <a:ea typeface="Calibri" panose="020F0502020204030204" pitchFamily="34" charset="0"/>
                <a:cs typeface="Times New Roman" panose="02020603050405020304" pitchFamily="18" charset="0"/>
              </a:rPr>
              <a:t>Peti korak: Naredite skupni seštevek</a:t>
            </a:r>
          </a:p>
          <a:p>
            <a:pPr marL="0" indent="0" algn="just">
              <a:spcBef>
                <a:spcPts val="0"/>
              </a:spcBef>
              <a:spcAft>
                <a:spcPts val="0"/>
              </a:spcAft>
              <a:buNone/>
            </a:pPr>
            <a:r>
              <a:rPr lang="sl-SI" sz="1900">
                <a:latin typeface="Tw Cen MT" panose="020B0602020104020603" pitchFamily="34" charset="0"/>
                <a:ea typeface="Calibri" panose="020F0502020204030204" pitchFamily="34" charset="0"/>
                <a:cs typeface="Times New Roman" panose="02020603050405020304" pitchFamily="18" charset="0"/>
              </a:rPr>
              <a:t>V zadnjem koraku seštejete vse zgoraj navedene podatke. Oblikujte proračun z uporabo spodnjega priročnega seznama.</a:t>
            </a:r>
          </a:p>
          <a:p>
            <a:pPr lvl="1">
              <a:spcBef>
                <a:spcPts val="0"/>
              </a:spcBef>
              <a:spcAft>
                <a:spcPts val="0"/>
              </a:spcAft>
            </a:pPr>
            <a:r>
              <a:rPr lang="sl-SI" sz="1900">
                <a:latin typeface="Tw Cen MT" panose="020B0602020104020603" pitchFamily="34" charset="0"/>
                <a:ea typeface="Calibri" panose="020F0502020204030204" pitchFamily="34" charset="0"/>
                <a:cs typeface="Times New Roman" panose="02020603050405020304" pitchFamily="18" charset="0"/>
              </a:rPr>
              <a:t>Viri prihodkov: urna postavka, promet od prodaje izdelkov, kapitalski dobiček, posojila, prihranki itd.</a:t>
            </a:r>
          </a:p>
          <a:p>
            <a:pPr lvl="1">
              <a:spcBef>
                <a:spcPts val="0"/>
              </a:spcBef>
              <a:spcAft>
                <a:spcPts val="0"/>
              </a:spcAft>
            </a:pPr>
            <a:r>
              <a:rPr lang="sl-SI" sz="1900">
                <a:latin typeface="Tw Cen MT" panose="020B0602020104020603" pitchFamily="34" charset="0"/>
                <a:ea typeface="Calibri" panose="020F0502020204030204" pitchFamily="34" charset="0"/>
                <a:cs typeface="Times New Roman" panose="02020603050405020304" pitchFamily="18" charset="0"/>
              </a:rPr>
              <a:t>Fiksni stroški: najemnina/hipoteka, komunalne storitve, plače, internet, upravne pristojbine, bančne provizije, mobilni telefon, spletno gostovanje, računovodske in pravne storitve, zavarovanje itd.</a:t>
            </a:r>
          </a:p>
          <a:p>
            <a:pPr lvl="1">
              <a:spcBef>
                <a:spcPts val="0"/>
              </a:spcBef>
              <a:spcAft>
                <a:spcPts val="0"/>
              </a:spcAft>
            </a:pPr>
            <a:r>
              <a:rPr lang="sl-SI" sz="1900">
                <a:latin typeface="Tw Cen MT" panose="020B0602020104020603" pitchFamily="34" charset="0"/>
                <a:ea typeface="Calibri" panose="020F0502020204030204" pitchFamily="34" charset="0"/>
                <a:cs typeface="Times New Roman" panose="02020603050405020304" pitchFamily="18" charset="0"/>
              </a:rPr>
              <a:t>Spremenljivi izdatki: surovine, plače pogodbenikov, provizije, oglaševanje, drugi marketinški stroški, prevoz, potovanja in prireditve, tiskanje materialov itd.</a:t>
            </a:r>
          </a:p>
          <a:p>
            <a:pPr lvl="1">
              <a:spcBef>
                <a:spcPts val="0"/>
              </a:spcBef>
              <a:spcAft>
                <a:spcPts val="0"/>
              </a:spcAft>
            </a:pPr>
            <a:r>
              <a:rPr lang="sl-SI" sz="1900">
                <a:latin typeface="Tw Cen MT" panose="020B0602020104020603" pitchFamily="34" charset="0"/>
                <a:ea typeface="Calibri" panose="020F0502020204030204" pitchFamily="34" charset="0"/>
                <a:cs typeface="Times New Roman" panose="02020603050405020304" pitchFamily="18" charset="0"/>
              </a:rPr>
              <a:t>Enkratni izdatki: računalnik, pohištvo, programska oprema, pisarniška oprema itd.</a:t>
            </a:r>
          </a:p>
          <a:p>
            <a:pPr marL="0" indent="0" algn="just">
              <a:spcBef>
                <a:spcPts val="0"/>
              </a:spcBef>
              <a:spcAft>
                <a:spcPts val="0"/>
              </a:spcAft>
              <a:buNone/>
            </a:pPr>
            <a:endParaRPr lang="en-IE" sz="1800" dirty="0">
              <a:effectLst/>
              <a:latin typeface="Tw Cen MT" panose="020B0602020104020603" pitchFamily="34" charset="0"/>
              <a:ea typeface="Calibri" panose="020F0502020204030204" pitchFamily="34" charset="0"/>
              <a:cs typeface="Times New Roman" panose="02020603050405020304" pitchFamily="18" charset="0"/>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4180108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6</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xfrm>
            <a:off x="0" y="-35510"/>
            <a:ext cx="12192000" cy="1296537"/>
          </a:xfrm>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Računovodski izkazi</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133165" y="1376039"/>
            <a:ext cx="11940466" cy="4882717"/>
          </a:xfrm>
        </p:spPr>
        <p:txBody>
          <a:bodyPr numCol="2" spcCol="540000" rtlCol="0">
            <a:normAutofit fontScale="92500" lnSpcReduction="10000"/>
          </a:bodyPr>
          <a:lstStyle/>
          <a:p>
            <a:pPr algn="just">
              <a:spcBef>
                <a:spcPts val="0"/>
              </a:spcBef>
              <a:spcAft>
                <a:spcPts val="0"/>
              </a:spcAft>
            </a:pPr>
            <a:r>
              <a:rPr lang="sl-SI"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Poznamo tri glavne vrste računovodskih izkazov: </a:t>
            </a:r>
            <a:r>
              <a:rPr lang="sl-SI" sz="1800" b="1"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bilanca stanja</a:t>
            </a:r>
            <a:r>
              <a:rPr lang="sl-SI"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 </a:t>
            </a:r>
            <a:r>
              <a:rPr lang="sl-SI" sz="1800" b="1"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izkaz poslovnega izida</a:t>
            </a:r>
            <a:r>
              <a:rPr lang="sl-SI"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 in </a:t>
            </a:r>
            <a:r>
              <a:rPr lang="sl-SI" sz="1800" b="1"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izkaz denarnih tokov</a:t>
            </a:r>
            <a:r>
              <a:rPr lang="sl-SI"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 Vsi skupaj dajejo vam samim - pa tudi zunanjim opazovalcem, denimo vlagateljem - jasno sliko o finančnem stanju vašega podjetja.</a:t>
            </a:r>
          </a:p>
          <a:p>
            <a:pPr algn="just">
              <a:spcBef>
                <a:spcPts val="0"/>
              </a:spcBef>
              <a:spcAft>
                <a:spcPts val="0"/>
              </a:spcAft>
            </a:pPr>
            <a:endParaRPr lang="sl-SI"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endParaRPr>
          </a:p>
          <a:p>
            <a:pPr algn="just">
              <a:spcBef>
                <a:spcPts val="0"/>
              </a:spcBef>
              <a:spcAft>
                <a:spcPts val="0"/>
              </a:spcAft>
            </a:pPr>
            <a:r>
              <a:rPr lang="sl-SI" sz="1800" b="1"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Bilanca stanja </a:t>
            </a:r>
            <a:r>
              <a:rPr lang="sl-SI"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prikazuje trenutno finančno stanje vašega podjetja. Navaja vaša sredstva in obveznosti (oz. dolgove) v danem trenutku. Bilanca stanja je razčlenjena na tri splošne kategorije: </a:t>
            </a:r>
          </a:p>
          <a:p>
            <a:pPr lvl="1" algn="just">
              <a:spcBef>
                <a:spcPts val="0"/>
              </a:spcBef>
              <a:spcAft>
                <a:spcPts val="0"/>
              </a:spcAft>
            </a:pPr>
            <a:r>
              <a:rPr lang="sl-SI" b="1"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sredstva</a:t>
            </a:r>
            <a:r>
              <a:rPr lang="sl-SI"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 - vse dragocenosti, ki so v lasti podjetja,</a:t>
            </a:r>
          </a:p>
          <a:p>
            <a:pPr lvl="1" algn="just">
              <a:spcBef>
                <a:spcPts val="0"/>
              </a:spcBef>
              <a:spcAft>
                <a:spcPts val="0"/>
              </a:spcAft>
            </a:pPr>
            <a:r>
              <a:rPr lang="sl-SI" b="1"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obveznosti</a:t>
            </a:r>
            <a:r>
              <a:rPr lang="sl-SI"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 - dolgovi do drugih posameznikov ali družb, </a:t>
            </a:r>
          </a:p>
          <a:p>
            <a:pPr lvl="1" algn="just">
              <a:spcBef>
                <a:spcPts val="0"/>
              </a:spcBef>
              <a:spcAft>
                <a:spcPts val="0"/>
              </a:spcAft>
            </a:pPr>
            <a:r>
              <a:rPr lang="sl-SI" b="1"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lastniški kapital</a:t>
            </a:r>
            <a:r>
              <a:rPr lang="sl-SI"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 - preostala vrednost podjetja, ko odštejemo obveznosti od sredstev.</a:t>
            </a:r>
          </a:p>
          <a:p>
            <a:pPr marL="0" indent="0" algn="just">
              <a:spcBef>
                <a:spcPts val="0"/>
              </a:spcBef>
              <a:spcAft>
                <a:spcPts val="0"/>
              </a:spcAft>
              <a:buNone/>
            </a:pPr>
            <a:endParaRPr lang="sl-SI" sz="18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algn="just">
              <a:spcBef>
                <a:spcPts val="0"/>
              </a:spcBef>
              <a:spcAft>
                <a:spcPts val="0"/>
              </a:spcAft>
            </a:pPr>
            <a:r>
              <a:rPr lang="sl-SI" sz="1800" b="1"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Izkaz poslovnega izida </a:t>
            </a:r>
            <a:r>
              <a:rPr lang="sl-SI" sz="18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upošteva naslednje postavke:</a:t>
            </a:r>
          </a:p>
          <a:p>
            <a:pPr lvl="1" algn="just">
              <a:spcBef>
                <a:spcPts val="0"/>
              </a:spcBef>
              <a:spcAft>
                <a:spcPts val="0"/>
              </a:spcAft>
            </a:pPr>
            <a:r>
              <a:rPr lang="sl-SI"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prihodek - višina zaslužka od prodaje izdelkov/storitev,</a:t>
            </a:r>
          </a:p>
          <a:p>
            <a:pPr lvl="1" algn="just">
              <a:spcBef>
                <a:spcPts val="0"/>
              </a:spcBef>
              <a:spcAft>
                <a:spcPts val="0"/>
              </a:spcAft>
            </a:pPr>
            <a:r>
              <a:rPr lang="sl-SI"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stroški prodanih količin: skupni strošek izdelave/opravljanja izdelkov/storitev,</a:t>
            </a:r>
          </a:p>
          <a:p>
            <a:pPr lvl="1" algn="just">
              <a:spcBef>
                <a:spcPts val="0"/>
              </a:spcBef>
              <a:spcAft>
                <a:spcPts val="0"/>
              </a:spcAft>
            </a:pPr>
            <a:r>
              <a:rPr lang="sl-SI"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bruto dobiček (pove, kako dobičkonosni so izdelki/storitve); bruto dobiček = prihodek - stroški prodanih količin,</a:t>
            </a:r>
          </a:p>
          <a:p>
            <a:pPr lvl="1" algn="just">
              <a:spcBef>
                <a:spcPts val="0"/>
              </a:spcBef>
              <a:spcAft>
                <a:spcPts val="0"/>
              </a:spcAft>
            </a:pPr>
            <a:r>
              <a:rPr lang="sl-SI"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operativni stroški: stroški vodenja posla brez upoštevanja stroškov prodanih količin,</a:t>
            </a:r>
          </a:p>
          <a:p>
            <a:pPr lvl="1" algn="just">
              <a:spcBef>
                <a:spcPts val="0"/>
              </a:spcBef>
              <a:spcAft>
                <a:spcPts val="0"/>
              </a:spcAft>
            </a:pPr>
            <a:r>
              <a:rPr lang="sl-SI"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neto dobiček (pove, kako dobičkonosno je podjetje); neto dobiček = bruto dobiček - operativni stroški.</a:t>
            </a:r>
          </a:p>
          <a:p>
            <a:pPr algn="just">
              <a:spcBef>
                <a:spcPts val="0"/>
              </a:spcBef>
              <a:spcAft>
                <a:spcPts val="0"/>
              </a:spcAft>
            </a:pPr>
            <a:endParaRPr lang="en-GB" sz="18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marL="0" indent="0" algn="just">
              <a:spcBef>
                <a:spcPts val="0"/>
              </a:spcBef>
              <a:spcAft>
                <a:spcPts val="0"/>
              </a:spcAft>
              <a:buNone/>
            </a:pPr>
            <a:r>
              <a:rPr lang="sl-SI" sz="1800" b="1" dirty="0">
                <a:solidFill>
                  <a:schemeClr val="tx1"/>
                </a:solidFill>
                <a:latin typeface="Tw Cen MT" panose="020B0602020104020603" pitchFamily="34" charset="0"/>
                <a:ea typeface="Calibri" panose="020F0502020204030204" pitchFamily="34" charset="0"/>
                <a:cs typeface="Times New Roman" panose="02020603050405020304" pitchFamily="18" charset="0"/>
              </a:rPr>
              <a:t>Izkaz denarnih tokov </a:t>
            </a:r>
            <a:r>
              <a:rPr lang="sl-SI" sz="1800" dirty="0">
                <a:solidFill>
                  <a:schemeClr val="tx1"/>
                </a:solidFill>
                <a:latin typeface="Tw Cen MT" panose="020B0602020104020603" pitchFamily="34" charset="0"/>
                <a:ea typeface="Calibri" panose="020F0502020204030204" pitchFamily="34" charset="0"/>
                <a:cs typeface="Times New Roman" panose="02020603050405020304" pitchFamily="18" charset="0"/>
              </a:rPr>
              <a:t>prikazuje, kolikšna količina denarja je pritekla v vaše podjetje ali odtekla iz njega v določenem časovnem obdobju. Izkaz denarnih tokov prikazuje tri postavke:</a:t>
            </a:r>
          </a:p>
          <a:p>
            <a:pPr lvl="1" algn="just">
              <a:spcBef>
                <a:spcPts val="0"/>
              </a:spcBef>
              <a:spcAft>
                <a:spcPts val="0"/>
              </a:spcAft>
            </a:pPr>
            <a:r>
              <a:rPr lang="sl-SI" dirty="0">
                <a:solidFill>
                  <a:schemeClr val="tx1"/>
                </a:solidFill>
                <a:latin typeface="Tw Cen MT" panose="020B0602020104020603" pitchFamily="34" charset="0"/>
                <a:ea typeface="Calibri" panose="020F0502020204030204" pitchFamily="34" charset="0"/>
                <a:cs typeface="Times New Roman" panose="02020603050405020304" pitchFamily="18" charset="0"/>
              </a:rPr>
              <a:t>denarni tokovi pri poslovanju - prejemki in izdatki pri običajnem poslovanju,</a:t>
            </a:r>
          </a:p>
          <a:p>
            <a:pPr lvl="1" algn="just">
              <a:spcBef>
                <a:spcPts val="0"/>
              </a:spcBef>
              <a:spcAft>
                <a:spcPts val="0"/>
              </a:spcAft>
            </a:pPr>
            <a:r>
              <a:rPr lang="sl-SI" dirty="0">
                <a:solidFill>
                  <a:schemeClr val="tx1"/>
                </a:solidFill>
                <a:latin typeface="Tw Cen MT" panose="020B0602020104020603" pitchFamily="34" charset="0"/>
                <a:ea typeface="Calibri" panose="020F0502020204030204" pitchFamily="34" charset="0"/>
                <a:cs typeface="Times New Roman" panose="02020603050405020304" pitchFamily="18" charset="0"/>
              </a:rPr>
              <a:t>denarni tokovi pri naložbah - denar, ki ga investirate, v tem primeru pri nakupu nove poslovne opreme,</a:t>
            </a:r>
          </a:p>
          <a:p>
            <a:pPr lvl="1" algn="just">
              <a:spcBef>
                <a:spcPts val="0"/>
              </a:spcBef>
              <a:spcAft>
                <a:spcPts val="0"/>
              </a:spcAft>
            </a:pPr>
            <a:r>
              <a:rPr lang="sl-SI" dirty="0">
                <a:solidFill>
                  <a:schemeClr val="tx1"/>
                </a:solidFill>
                <a:latin typeface="Tw Cen MT" panose="020B0602020104020603" pitchFamily="34" charset="0"/>
                <a:ea typeface="Calibri" panose="020F0502020204030204" pitchFamily="34" charset="0"/>
                <a:cs typeface="Times New Roman" panose="02020603050405020304" pitchFamily="18" charset="0"/>
              </a:rPr>
              <a:t>denarni tokovi pri financiranju - vključujejo denar, ki ga lastnik investira v podjetje, pa tudi najem in odplačevanje posojil. </a:t>
            </a:r>
          </a:p>
          <a:p>
            <a:pPr marL="0" indent="0" algn="just">
              <a:spcBef>
                <a:spcPts val="0"/>
              </a:spcBef>
              <a:spcAft>
                <a:spcPts val="0"/>
              </a:spcAft>
              <a:buNone/>
            </a:pPr>
            <a:endParaRPr lang="en-GB" sz="1800" dirty="0">
              <a:effectLst/>
              <a:latin typeface="Tw Cen MT" panose="020B0602020104020603" pitchFamily="34" charset="0"/>
              <a:ea typeface="Calibri" panose="020F0502020204030204" pitchFamily="34" charset="0"/>
              <a:cs typeface="Times New Roman" panose="02020603050405020304" pitchFamily="18" charset="0"/>
            </a:endParaRPr>
          </a:p>
          <a:p>
            <a:pPr marL="0" indent="0" rtl="0">
              <a:lnSpc>
                <a:spcPct val="90000"/>
              </a:lnSpc>
              <a:spcBef>
                <a:spcPts val="1800"/>
              </a:spcBef>
              <a:spcAft>
                <a:spcPts val="0"/>
              </a:spcAft>
              <a:buNone/>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74780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7</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Pravna vprašanja</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421341" y="1335376"/>
            <a:ext cx="11510683" cy="5002672"/>
          </a:xfrm>
        </p:spPr>
        <p:txBody>
          <a:bodyPr numCol="2" spcCol="540000" rtlCol="0">
            <a:normAutofit/>
          </a:bodyPr>
          <a:lstStyle/>
          <a:p>
            <a:pPr algn="just">
              <a:lnSpc>
                <a:spcPct val="150000"/>
              </a:lnSpc>
              <a:spcAft>
                <a:spcPts val="600"/>
              </a:spcAft>
            </a:pPr>
            <a:r>
              <a:rPr lang="sl-SI" sz="1600" b="1" dirty="0">
                <a:solidFill>
                  <a:schemeClr val="tx1"/>
                </a:solidFill>
                <a:latin typeface="Tw Cen MT" panose="020B0602020104020603" pitchFamily="34" charset="-18"/>
                <a:ea typeface="Tw Cen MT" panose="020B0602020104020603" pitchFamily="34" charset="-18"/>
                <a:cs typeface="Times New Roman" panose="02020603050405020304" pitchFamily="18" charset="0"/>
              </a:rPr>
              <a:t>Mednarodno zakonodaja</a:t>
            </a:r>
            <a:endParaRPr lang="sl-SI" sz="1600" dirty="0">
              <a:solidFill>
                <a:schemeClr val="tx1"/>
              </a:solidFill>
              <a:latin typeface="Tw Cen MT" panose="020B0602020104020603" pitchFamily="34" charset="-18"/>
              <a:ea typeface="Tw Cen MT" panose="020B0602020104020603" pitchFamily="34" charset="-18"/>
              <a:cs typeface="Times New Roman" panose="02020603050405020304" pitchFamily="18" charset="0"/>
            </a:endParaRPr>
          </a:p>
          <a:p>
            <a:pPr algn="just">
              <a:lnSpc>
                <a:spcPct val="150000"/>
              </a:lnSpc>
              <a:spcAft>
                <a:spcPts val="600"/>
              </a:spcAft>
            </a:pPr>
            <a:r>
              <a:rPr lang="sl-SI" sz="1600" dirty="0">
                <a:solidFill>
                  <a:schemeClr val="tx1"/>
                </a:solidFill>
                <a:latin typeface="Tw Cen MT" panose="020B0602020104020603" pitchFamily="34" charset="-18"/>
                <a:ea typeface="Tw Cen MT" panose="020B0602020104020603" pitchFamily="34" charset="-18"/>
                <a:cs typeface="Times New Roman" panose="02020603050405020304" pitchFamily="18" charset="0"/>
              </a:rPr>
              <a:t>Zakonodaja EU je transnacionalna zakonodaja, ki se uveljavlja prednostno.  Slovenija mora delovati v skladu z zakonodajo EU in jo vključiti v svoj pravni sistem. Zakonodajo EU sestavljajo uredbe, direktive in sodna praksa Sodišča EU.</a:t>
            </a:r>
          </a:p>
          <a:p>
            <a:pPr algn="just">
              <a:lnSpc>
                <a:spcPct val="150000"/>
              </a:lnSpc>
              <a:spcAft>
                <a:spcPts val="600"/>
              </a:spcAft>
            </a:pPr>
            <a:r>
              <a:rPr lang="sl-SI" sz="1600" b="1" dirty="0">
                <a:solidFill>
                  <a:schemeClr val="tx1"/>
                </a:solidFill>
                <a:latin typeface="Tw Cen MT" panose="020B0602020104020603" pitchFamily="34" charset="-18"/>
                <a:ea typeface="Tw Cen MT" panose="020B0602020104020603" pitchFamily="34" charset="-18"/>
                <a:cs typeface="Times New Roman" panose="02020603050405020304" pitchFamily="18" charset="0"/>
              </a:rPr>
              <a:t>Nacionalna zakonodaja</a:t>
            </a:r>
            <a:endParaRPr lang="sl-SI" sz="1600" dirty="0">
              <a:solidFill>
                <a:schemeClr val="tx1"/>
              </a:solidFill>
              <a:latin typeface="Tw Cen MT" panose="020B0602020104020603" pitchFamily="34" charset="-18"/>
              <a:ea typeface="Tw Cen MT" panose="020B0602020104020603" pitchFamily="34" charset="-18"/>
              <a:cs typeface="Times New Roman" panose="02020603050405020304" pitchFamily="18" charset="0"/>
            </a:endParaRPr>
          </a:p>
          <a:p>
            <a:pPr algn="just">
              <a:lnSpc>
                <a:spcPct val="150000"/>
              </a:lnSpc>
              <a:spcAft>
                <a:spcPts val="600"/>
              </a:spcAft>
            </a:pPr>
            <a:r>
              <a:rPr lang="sl-SI" sz="1600" dirty="0">
                <a:solidFill>
                  <a:schemeClr val="tx1"/>
                </a:solidFill>
                <a:latin typeface="Tw Cen MT" panose="020B0602020104020603" pitchFamily="34" charset="-18"/>
                <a:ea typeface="Tw Cen MT" panose="020B0602020104020603" pitchFamily="34" charset="-18"/>
                <a:cs typeface="Times New Roman" panose="02020603050405020304" pitchFamily="18" charset="0"/>
              </a:rPr>
              <a:t>Za primer vzemimo kar Slovenijo. V slovenskem pravnem sistemu je najvišji pravni akt Ustava Republike Slovenije. Osnovni nacionalni pravni akti, ki jih mora poznati vsak poslovnež, so: Obligacijski zakonik (pogodbe, pravice in dolžnosti pogodbenih strank, pravila glede ponudb itd.), Zakon o gospodarskih družbah (gospodarski subjekti, računovodstvo, bilance stanja, odnosi znotraj podjetij in zunanji odnosi), Zakon o varstvu potrošnikov (ureja poslovanje in ravnanje podjetij v odnosu do kupca kot fizične osebe) ter zakoni in uredbe na področju davčne zakonodaje in računovodstva. Skoraj vse države imajo podoben sistem.</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1523242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8</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Davčna zakonodaja</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marL="201168" lvl="1" indent="0" algn="just">
              <a:spcBef>
                <a:spcPts val="0"/>
              </a:spcBef>
              <a:spcAft>
                <a:spcPts val="0"/>
              </a:spcAft>
              <a:buNone/>
            </a:pPr>
            <a:endParaRPr lang="sl-SI" dirty="0">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r>
              <a:rPr lang="sl-SI">
                <a:solidFill>
                  <a:schemeClr val="accent6"/>
                </a:solidFill>
                <a:latin typeface="Tw Cen MT" panose="020B0602020104020603" pitchFamily="34" charset="0"/>
                <a:ea typeface="Tw Cen MT" panose="020B0602020104020603" pitchFamily="34" charset="0"/>
                <a:cs typeface="Times New Roman" panose="02020603050405020304" pitchFamily="18" charset="0"/>
              </a:rPr>
              <a:t>Glavne uredbe v Sloveniji so Zdoh-2, ZDavP-2 in ZDDPO-2. </a:t>
            </a:r>
            <a:r>
              <a:rPr lang="sl-SI">
                <a:latin typeface="Tw Cen MT" panose="020B0602020104020603" pitchFamily="34" charset="0"/>
                <a:ea typeface="Tw Cen MT" panose="020B0602020104020603" pitchFamily="34" charset="0"/>
                <a:cs typeface="Times New Roman" panose="02020603050405020304" pitchFamily="18" charset="0"/>
              </a:rPr>
              <a:t>Vsak podjetnik je dolžan oddati davčno napoved in voditi davčne račune ter nasploh izpolnjevati svoje davčne obveznosti. </a:t>
            </a:r>
          </a:p>
          <a:p>
            <a:pPr marL="201168" lvl="1" indent="0" algn="just">
              <a:spcBef>
                <a:spcPts val="0"/>
              </a:spcBef>
              <a:spcAft>
                <a:spcPts val="0"/>
              </a:spcAft>
              <a:buNone/>
            </a:pPr>
            <a:endParaRPr lang="en-US" dirty="0">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r>
              <a:rPr lang="sl-SI">
                <a:latin typeface="Tw Cen MT" panose="020B0602020104020603" pitchFamily="34" charset="0"/>
                <a:ea typeface="Tw Cen MT" panose="020B0602020104020603" pitchFamily="34" charset="0"/>
                <a:cs typeface="Times New Roman" panose="02020603050405020304" pitchFamily="18" charset="0"/>
              </a:rPr>
              <a:t>Te uredbe vključujejo pravila o računovodstvu, odmerah, plačilih, vračilih, nadzoru in uveljavljanju davčne zakonodaje ter pravicah in dolžnostih davkoplačevalcev, ob tem pa urejajo celoten davčni sistem in vpeljujejo obveznost plačila dohodnine ter davka od prihodkov pravnih oseb.</a:t>
            </a:r>
          </a:p>
          <a:p>
            <a:pPr marL="201168" lvl="1" indent="0" algn="just">
              <a:spcBef>
                <a:spcPts val="0"/>
              </a:spcBef>
              <a:spcAft>
                <a:spcPts val="0"/>
              </a:spcAft>
              <a:buNone/>
            </a:pPr>
            <a:endParaRPr lang="en-US" dirty="0">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endParaRPr lang="en-GB" dirty="0">
              <a:latin typeface="Tw Cen MT" panose="020B0602020104020603" pitchFamily="34" charset="0"/>
              <a:ea typeface="Tw Cen MT" panose="020B0602020104020603" pitchFamily="34" charset="0"/>
              <a:cs typeface="Times New Roman" panose="02020603050405020304" pitchFamily="18" charset="0"/>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3557673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9</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Delovnopravna zakonodaja</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fontScale="92500" lnSpcReduction="10000"/>
          </a:bodyPr>
          <a:lstStyle/>
          <a:p>
            <a:pPr marL="201168" lvl="1" indent="0" algn="just">
              <a:spcBef>
                <a:spcPts val="0"/>
              </a:spcBef>
              <a:spcAft>
                <a:spcPts val="0"/>
              </a:spcAft>
              <a:buNone/>
            </a:pPr>
            <a:endParaRPr lang="sl-SI" dirty="0">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r>
              <a:rPr lang="sl-SI" b="1">
                <a:solidFill>
                  <a:schemeClr val="tx1"/>
                </a:solidFill>
                <a:latin typeface="Tw Cen MT" panose="020B0602020104020603" pitchFamily="34" charset="0"/>
                <a:ea typeface="Tw Cen MT" panose="020B0602020104020603" pitchFamily="34" charset="0"/>
                <a:cs typeface="Times New Roman" panose="02020603050405020304" pitchFamily="18" charset="0"/>
              </a:rPr>
              <a:t>Zakaj je delovno pravo oz. delovnopravna zakonodaja tako pomembna in katere točke je treba poudariti? </a:t>
            </a:r>
          </a:p>
          <a:p>
            <a:pPr marL="201168" lvl="1" indent="0" algn="just">
              <a:spcBef>
                <a:spcPts val="0"/>
              </a:spcBef>
              <a:spcAft>
                <a:spcPts val="0"/>
              </a:spcAft>
              <a:buNone/>
            </a:pPr>
            <a:endParaRPr lang="en-US"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r>
              <a:rPr lang="sl-SI">
                <a:solidFill>
                  <a:schemeClr val="tx1"/>
                </a:solidFill>
                <a:latin typeface="Tw Cen MT" panose="020B0602020104020603" pitchFamily="34" charset="0"/>
                <a:ea typeface="Tw Cen MT" panose="020B0602020104020603" pitchFamily="34" charset="0"/>
                <a:cs typeface="Times New Roman" panose="02020603050405020304" pitchFamily="18" charset="0"/>
              </a:rPr>
              <a:t>V Sloveniji je glavna uredba na tem področju ZDR-1. Delovnopravna zakonodaja obsega niz zakonov, upravnih odločb in precedenčnih primerov, ki urejajo ter ščitijo pravice in dolžnosti delavcev in njihovih delodajalcev. Delovnopravna zakonodaja ureja tudi odnos med sindikati, delodajalci in delavci.</a:t>
            </a:r>
          </a:p>
          <a:p>
            <a:pPr marL="201168" lvl="1" indent="0" algn="just">
              <a:spcBef>
                <a:spcPts val="0"/>
              </a:spcBef>
              <a:spcAft>
                <a:spcPts val="0"/>
              </a:spcAft>
              <a:buNone/>
            </a:pPr>
            <a:endParaRPr lang="en-US"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r>
              <a:rPr lang="sl-SI" b="1">
                <a:solidFill>
                  <a:schemeClr val="tx1"/>
                </a:solidFill>
                <a:latin typeface="Tw Cen MT" panose="020B0602020104020603" pitchFamily="34" charset="0"/>
                <a:ea typeface="Tw Cen MT" panose="020B0602020104020603" pitchFamily="34" charset="0"/>
                <a:cs typeface="Times New Roman" panose="02020603050405020304" pitchFamily="18" charset="0"/>
              </a:rPr>
              <a:t>Kateri so drugi pomembni vidiki delovnopravne zakonodaje?</a:t>
            </a:r>
          </a:p>
          <a:p>
            <a:pPr marL="201168" lvl="1" indent="0" algn="just">
              <a:spcBef>
                <a:spcPts val="0"/>
              </a:spcBef>
              <a:spcAft>
                <a:spcPts val="0"/>
              </a:spcAft>
              <a:buNone/>
            </a:pPr>
            <a:endParaRPr lang="en-US"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r>
              <a:rPr lang="sl-SI">
                <a:solidFill>
                  <a:schemeClr val="tx1"/>
                </a:solidFill>
                <a:latin typeface="Tw Cen MT" panose="020B0602020104020603" pitchFamily="34" charset="0"/>
                <a:ea typeface="Tw Cen MT" panose="020B0602020104020603" pitchFamily="34" charset="0"/>
                <a:cs typeface="Times New Roman" panose="02020603050405020304" pitchFamily="18" charset="0"/>
              </a:rPr>
              <a:t>Ta pravni okvir vključuje tudi zakon o varnosti in zdravju pri delu, ki ureja dolžnosti delodajalcev pri zagotavljanju zdravega delovnega okolja. </a:t>
            </a:r>
            <a:r>
              <a:rPr lang="sl-SI">
                <a:solidFill>
                  <a:schemeClr val="accent6"/>
                </a:solidFill>
                <a:latin typeface="Tw Cen MT" panose="020B0602020104020603" pitchFamily="34" charset="0"/>
                <a:ea typeface="Tw Cen MT" panose="020B0602020104020603" pitchFamily="34" charset="0"/>
                <a:cs typeface="Times New Roman" panose="02020603050405020304" pitchFamily="18" charset="0"/>
              </a:rPr>
              <a:t>V Sloveniji je glavna uredba na tem področju ZVZD-1. </a:t>
            </a:r>
          </a:p>
          <a:p>
            <a:pPr marL="201168" lvl="1" indent="0" algn="just">
              <a:spcBef>
                <a:spcPts val="0"/>
              </a:spcBef>
              <a:spcAft>
                <a:spcPts val="0"/>
              </a:spcAft>
              <a:buNone/>
            </a:pPr>
            <a:endParaRPr lang="en-US"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r>
              <a:rPr lang="sl-SI" b="1">
                <a:solidFill>
                  <a:schemeClr val="tx1"/>
                </a:solidFill>
                <a:latin typeface="Tw Cen MT" panose="020B0602020104020603" pitchFamily="34" charset="0"/>
                <a:ea typeface="Tw Cen MT" panose="020B0602020104020603" pitchFamily="34" charset="0"/>
                <a:cs typeface="Times New Roman" panose="02020603050405020304" pitchFamily="18" charset="0"/>
              </a:rPr>
              <a:t>Katere so najosnovnejše odločbe ZDR-1 (za delavce)?</a:t>
            </a:r>
          </a:p>
          <a:p>
            <a:pPr marL="201168" lvl="1" indent="0" algn="just">
              <a:spcBef>
                <a:spcPts val="0"/>
              </a:spcBef>
              <a:spcAft>
                <a:spcPts val="0"/>
              </a:spcAft>
              <a:buNone/>
            </a:pPr>
            <a:endParaRPr lang="en-US"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r>
              <a:rPr lang="sl-SI">
                <a:solidFill>
                  <a:schemeClr val="tx1"/>
                </a:solidFill>
                <a:latin typeface="Tw Cen MT" panose="020B0602020104020603" pitchFamily="34" charset="0"/>
                <a:ea typeface="Tw Cen MT" panose="020B0602020104020603" pitchFamily="34" charset="0"/>
                <a:cs typeface="Times New Roman" panose="02020603050405020304" pitchFamily="18" charset="0"/>
              </a:rPr>
              <a:t>Vsakemu delavcu morajo biti zagotovljeni minimalni standardi po zakonu ZDR-1, in sicer: </a:t>
            </a:r>
          </a:p>
          <a:p>
            <a:pPr lvl="1" algn="just">
              <a:spcBef>
                <a:spcPts val="0"/>
              </a:spcBef>
              <a:spcAft>
                <a:spcPts val="0"/>
              </a:spcAft>
            </a:pPr>
            <a:r>
              <a:rPr lang="sl-SI">
                <a:solidFill>
                  <a:schemeClr val="tx1"/>
                </a:solidFill>
                <a:latin typeface="Tw Cen MT" panose="020B0602020104020603" pitchFamily="34" charset="0"/>
                <a:ea typeface="Tw Cen MT" panose="020B0602020104020603" pitchFamily="34" charset="0"/>
                <a:cs typeface="Times New Roman" panose="02020603050405020304" pitchFamily="18" charset="0"/>
              </a:rPr>
              <a:t>pogodba o zaposlitvi (sestavni deli pogodbe o zaposlitvi so: pravice in dolžnosti pogodbenih strank, določitev trajanja zaposlitvenega razmerja, vrsta dela, plačilo delavca), </a:t>
            </a:r>
          </a:p>
          <a:p>
            <a:pPr lvl="1" algn="just">
              <a:spcBef>
                <a:spcPts val="0"/>
              </a:spcBef>
              <a:spcAft>
                <a:spcPts val="0"/>
              </a:spcAft>
            </a:pPr>
            <a:r>
              <a:rPr lang="sl-SI">
                <a:solidFill>
                  <a:schemeClr val="tx1"/>
                </a:solidFill>
                <a:latin typeface="Tw Cen MT" panose="020B0602020104020603" pitchFamily="34" charset="0"/>
                <a:ea typeface="Tw Cen MT" panose="020B0602020104020603" pitchFamily="34" charset="0"/>
                <a:cs typeface="Times New Roman" panose="02020603050405020304" pitchFamily="18" charset="0"/>
              </a:rPr>
              <a:t>odmera letnega dopusta, </a:t>
            </a:r>
          </a:p>
          <a:p>
            <a:pPr lvl="1" algn="just">
              <a:spcBef>
                <a:spcPts val="0"/>
              </a:spcBef>
              <a:spcAft>
                <a:spcPts val="0"/>
              </a:spcAft>
            </a:pPr>
            <a:r>
              <a:rPr lang="sl-SI">
                <a:solidFill>
                  <a:schemeClr val="tx1"/>
                </a:solidFill>
                <a:latin typeface="Tw Cen MT" panose="020B0602020104020603" pitchFamily="34" charset="0"/>
                <a:ea typeface="Tw Cen MT" panose="020B0602020104020603" pitchFamily="34" charset="0"/>
                <a:cs typeface="Times New Roman" panose="02020603050405020304" pitchFamily="18" charset="0"/>
              </a:rPr>
              <a:t>posebna zaščita delavcev (starševstvo, mladina, osebe s statusom invalida, starejši delavci itd.).</a:t>
            </a:r>
          </a:p>
          <a:p>
            <a:pPr marL="201168" lvl="1" indent="0" algn="just">
              <a:spcBef>
                <a:spcPts val="0"/>
              </a:spcBef>
              <a:spcAft>
                <a:spcPts val="0"/>
              </a:spcAft>
              <a:buNone/>
            </a:pPr>
            <a:endParaRPr lang="en-US" dirty="0">
              <a:solidFill>
                <a:schemeClr val="accent6"/>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endParaRPr lang="en-US" dirty="0">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endParaRPr lang="en-GB" dirty="0">
              <a:latin typeface="Tw Cen MT" panose="020B0602020104020603" pitchFamily="34" charset="0"/>
              <a:ea typeface="Tw Cen MT" panose="020B0602020104020603" pitchFamily="34" charset="0"/>
              <a:cs typeface="Times New Roman" panose="02020603050405020304" pitchFamily="18" charset="0"/>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0279008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10</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Gospodarsko pravo in pravice intelektualne lastnine</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marL="201168" lvl="1" indent="0" algn="just">
              <a:spcBef>
                <a:spcPts val="0"/>
              </a:spcBef>
              <a:spcAft>
                <a:spcPts val="0"/>
              </a:spcAft>
              <a:buNone/>
            </a:pPr>
            <a:r>
              <a:rPr lang="sl-SI" b="1"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Pomembno je, da vsak podjetnik ščiti svoje lastninske pravice. </a:t>
            </a:r>
          </a:p>
          <a:p>
            <a:pPr marL="201168" lvl="1" indent="0" algn="just">
              <a:spcBef>
                <a:spcPts val="0"/>
              </a:spcBef>
              <a:spcAft>
                <a:spcPts val="0"/>
              </a:spcAft>
              <a:buNone/>
            </a:pPr>
            <a:endParaRPr lang="en-US" b="1"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Pravice intelektualne lastnine vključujejo patente, dodatne varstvene certifikate, modele, blagovne znamke, geografske označbe, avtorske in sorodne pravice ter druge postavke, ki se lahko na primer nanašajo na registrirane topografije polprevodniških vezij, žlahtniteljske pravice itd.</a:t>
            </a:r>
          </a:p>
          <a:p>
            <a:pPr marL="201168" lvl="1" indent="0" algn="just">
              <a:spcBef>
                <a:spcPts val="0"/>
              </a:spcBef>
              <a:spcAft>
                <a:spcPts val="0"/>
              </a:spcAft>
              <a:buNone/>
            </a:pPr>
            <a:endParaRPr lang="en-US"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r>
              <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rPr>
              <a:t>Opomba: Za zaščito naših pravic intelektualne lastnine so postopki uveljavljanja pravic v primeru kršitve pomembnejši od pridobitve samih pravic.</a:t>
            </a:r>
          </a:p>
          <a:p>
            <a:pPr marL="201168" lvl="1" indent="0" algn="just">
              <a:spcBef>
                <a:spcPts val="0"/>
              </a:spcBef>
              <a:spcAft>
                <a:spcPts val="0"/>
              </a:spcAft>
              <a:buNone/>
            </a:pPr>
            <a:endPar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endParaRPr lang="sl-SI"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endParaRPr lang="en-US"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endParaRPr lang="en-GB" dirty="0">
              <a:latin typeface="Tw Cen MT" panose="020B0602020104020603" pitchFamily="34" charset="0"/>
              <a:ea typeface="Tw Cen MT" panose="020B0602020104020603" pitchFamily="34" charset="0"/>
              <a:cs typeface="Times New Roman" panose="02020603050405020304" pitchFamily="18" charset="0"/>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40763694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11</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Zaupnost in varstvo podatkov</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688541"/>
          </a:xfrm>
        </p:spPr>
        <p:txBody>
          <a:bodyPr numCol="2" spcCol="540000" rtlCol="0">
            <a:normAutofit fontScale="55000" lnSpcReduction="20000"/>
          </a:bodyPr>
          <a:lstStyle/>
          <a:p>
            <a:pPr marL="201168" lvl="1" indent="0" algn="just">
              <a:lnSpc>
                <a:spcPct val="120000"/>
              </a:lnSpc>
              <a:spcBef>
                <a:spcPts val="0"/>
              </a:spcBef>
              <a:spcAft>
                <a:spcPts val="0"/>
              </a:spcAft>
              <a:buNone/>
            </a:pPr>
            <a:endParaRPr lang="en-US" sz="2900" b="1"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lnSpc>
                <a:spcPct val="120000"/>
              </a:lnSpc>
              <a:spcBef>
                <a:spcPts val="0"/>
              </a:spcBef>
              <a:spcAft>
                <a:spcPts val="0"/>
              </a:spcAft>
              <a:buNone/>
            </a:pPr>
            <a:r>
              <a:rPr lang="sl-SI" sz="2900" b="1">
                <a:solidFill>
                  <a:schemeClr val="tx1"/>
                </a:solidFill>
                <a:latin typeface="Tw Cen MT" panose="020B0602020104020603" pitchFamily="34" charset="0"/>
                <a:ea typeface="Tw Cen MT" panose="020B0602020104020603" pitchFamily="34" charset="0"/>
                <a:cs typeface="Times New Roman" panose="02020603050405020304" pitchFamily="18" charset="0"/>
              </a:rPr>
              <a:t>Kaj je zaupnost podatkov?</a:t>
            </a:r>
          </a:p>
          <a:p>
            <a:pPr marL="201168" lvl="1" indent="0" algn="just">
              <a:lnSpc>
                <a:spcPct val="120000"/>
              </a:lnSpc>
              <a:spcBef>
                <a:spcPts val="0"/>
              </a:spcBef>
              <a:spcAft>
                <a:spcPts val="0"/>
              </a:spcAft>
              <a:buNone/>
            </a:pPr>
            <a:r>
              <a:rPr lang="sl-SI" sz="2900">
                <a:solidFill>
                  <a:schemeClr val="tx1"/>
                </a:solidFill>
                <a:latin typeface="Tw Cen MT" panose="020B0602020104020603" pitchFamily="34" charset="0"/>
                <a:ea typeface="Tw Cen MT" panose="020B0602020104020603" pitchFamily="34" charset="0"/>
                <a:cs typeface="Times New Roman" panose="02020603050405020304" pitchFamily="18" charset="0"/>
              </a:rPr>
              <a:t>Zaupnost podatkov se nanaša na način ravnanja z določenim podatkom ali podatki glede na njihovo relativno pomembnost. Podatki sodijo med najdragocenejše premoženje vsakega podjetja.</a:t>
            </a:r>
          </a:p>
          <a:p>
            <a:pPr marL="201168" lvl="1" indent="0" algn="just">
              <a:lnSpc>
                <a:spcPct val="120000"/>
              </a:lnSpc>
              <a:spcBef>
                <a:spcPts val="0"/>
              </a:spcBef>
              <a:spcAft>
                <a:spcPts val="0"/>
              </a:spcAft>
              <a:buNone/>
            </a:pPr>
            <a:endParaRPr lang="sl-SI" sz="2900"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lnSpc>
                <a:spcPct val="120000"/>
              </a:lnSpc>
              <a:spcBef>
                <a:spcPts val="0"/>
              </a:spcBef>
              <a:spcAft>
                <a:spcPts val="0"/>
              </a:spcAft>
              <a:buNone/>
            </a:pPr>
            <a:r>
              <a:rPr lang="sl-SI" sz="2900" b="1">
                <a:solidFill>
                  <a:schemeClr val="tx1"/>
                </a:solidFill>
                <a:latin typeface="Tw Cen MT" panose="020B0602020104020603" pitchFamily="34" charset="0"/>
                <a:ea typeface="Tw Cen MT" panose="020B0602020104020603" pitchFamily="34" charset="0"/>
                <a:cs typeface="Times New Roman" panose="02020603050405020304" pitchFamily="18" charset="0"/>
              </a:rPr>
              <a:t>Kako poskrbeti za zaupnost?</a:t>
            </a:r>
          </a:p>
          <a:p>
            <a:pPr marL="201168" lvl="1" indent="0" algn="just">
              <a:lnSpc>
                <a:spcPct val="120000"/>
              </a:lnSpc>
              <a:spcBef>
                <a:spcPts val="0"/>
              </a:spcBef>
              <a:spcAft>
                <a:spcPts val="0"/>
              </a:spcAft>
              <a:buNone/>
            </a:pPr>
            <a:r>
              <a:rPr lang="sl-SI" sz="2900">
                <a:solidFill>
                  <a:schemeClr val="tx1"/>
                </a:solidFill>
                <a:latin typeface="Tw Cen MT" panose="020B0602020104020603" pitchFamily="34" charset="0"/>
                <a:ea typeface="Tw Cen MT" panose="020B0602020104020603" pitchFamily="34" charset="0"/>
                <a:cs typeface="Times New Roman" panose="02020603050405020304" pitchFamily="18" charset="0"/>
              </a:rPr>
              <a:t>Z varovanjem in zaščito občutljivih podatkov. Kombinacija zaupnosti in varovanja podatkov je ključnega pomena za vzpostavitev uspešne strategije za zaščito podatkov. </a:t>
            </a:r>
          </a:p>
          <a:p>
            <a:pPr marL="201168" lvl="1" indent="0" algn="just">
              <a:lnSpc>
                <a:spcPct val="120000"/>
              </a:lnSpc>
              <a:spcBef>
                <a:spcPts val="0"/>
              </a:spcBef>
              <a:spcAft>
                <a:spcPts val="0"/>
              </a:spcAft>
              <a:buNone/>
            </a:pPr>
            <a:endParaRPr lang="en-US" sz="2900"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lnSpc>
                <a:spcPct val="120000"/>
              </a:lnSpc>
              <a:spcBef>
                <a:spcPts val="0"/>
              </a:spcBef>
              <a:spcAft>
                <a:spcPts val="0"/>
              </a:spcAft>
              <a:buNone/>
            </a:pPr>
            <a:r>
              <a:rPr lang="sl-SI" sz="2900">
                <a:solidFill>
                  <a:schemeClr val="tx1"/>
                </a:solidFill>
                <a:latin typeface="Tw Cen MT" panose="020B0602020104020603" pitchFamily="34" charset="0"/>
                <a:ea typeface="Tw Cen MT" panose="020B0602020104020603" pitchFamily="34" charset="0"/>
                <a:cs typeface="Times New Roman" panose="02020603050405020304" pitchFamily="18" charset="0"/>
              </a:rPr>
              <a:t>Pri varovanju podatkov se osredotočamo predvsem na preprečevanje nepooblaščenega dostopa do podatkov v obliki vdorov ali uhajanja, pri tem pa ni pomembno, kdo je nepooblaščena stranka. Za preprečevanje nepooblaščenih dostopov organizacije uporabljajo različna orodja in tehnologijo, na primer požarne zidove, overjanje uporabnikov, omejitve omrežnega dostopa, različne interne varnostne ukrepe itd.</a:t>
            </a:r>
          </a:p>
          <a:p>
            <a:pPr marL="201168" lvl="1" indent="0" algn="just">
              <a:lnSpc>
                <a:spcPct val="120000"/>
              </a:lnSpc>
              <a:spcBef>
                <a:spcPts val="0"/>
              </a:spcBef>
              <a:spcAft>
                <a:spcPts val="0"/>
              </a:spcAft>
              <a:buNone/>
            </a:pPr>
            <a:endParaRPr lang="en-US" sz="2900" b="1"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lnSpc>
                <a:spcPct val="120000"/>
              </a:lnSpc>
              <a:spcBef>
                <a:spcPts val="0"/>
              </a:spcBef>
              <a:spcAft>
                <a:spcPts val="0"/>
              </a:spcAft>
              <a:buNone/>
            </a:pPr>
            <a:endParaRPr lang="en-US" sz="2900" b="1"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lnSpc>
                <a:spcPct val="120000"/>
              </a:lnSpc>
              <a:spcBef>
                <a:spcPts val="0"/>
              </a:spcBef>
              <a:spcAft>
                <a:spcPts val="0"/>
              </a:spcAft>
              <a:buNone/>
            </a:pPr>
            <a:r>
              <a:rPr lang="sl-SI" sz="2900" b="1">
                <a:solidFill>
                  <a:schemeClr val="tx1"/>
                </a:solidFill>
                <a:latin typeface="Tw Cen MT" panose="020B0602020104020603" pitchFamily="34" charset="0"/>
                <a:ea typeface="Tw Cen MT" panose="020B0602020104020603" pitchFamily="34" charset="0"/>
                <a:cs typeface="Times New Roman" panose="02020603050405020304" pitchFamily="18" charset="0"/>
              </a:rPr>
              <a:t>Transparentnost in soglasje imetnika podatkov</a:t>
            </a:r>
          </a:p>
          <a:p>
            <a:pPr marL="201168" lvl="1" indent="0" algn="just">
              <a:lnSpc>
                <a:spcPct val="120000"/>
              </a:lnSpc>
              <a:spcBef>
                <a:spcPts val="0"/>
              </a:spcBef>
              <a:spcAft>
                <a:spcPts val="0"/>
              </a:spcAft>
              <a:buNone/>
            </a:pPr>
            <a:r>
              <a:rPr lang="sl-SI" sz="2900">
                <a:solidFill>
                  <a:schemeClr val="tx1"/>
                </a:solidFill>
                <a:latin typeface="Tw Cen MT" panose="020B0602020104020603" pitchFamily="34" charset="0"/>
                <a:ea typeface="Tw Cen MT" panose="020B0602020104020603" pitchFamily="34" charset="0"/>
                <a:cs typeface="Times New Roman" panose="02020603050405020304" pitchFamily="18" charset="0"/>
              </a:rPr>
              <a:t>Zasebnost se nanaša na zagotovilo, da se podatki, s katerimi upravlja katera koli organizacija, obdelujejo na ustrezen način in s soglasjem imetnika občutljivih podatkov. To pomeni, da moramo posameznika vnaprej obvestiti o tem, kateri podatki se zbirajo in za kakšen namen ter komu bodo dostopni. Ko zagotovimo transparentnost, se mora posameznik strinjati s pogoji uporabe, kar organizaciji omogoči, da upravlja s podatki skladno z navedenimi nameni. </a:t>
            </a:r>
          </a:p>
          <a:p>
            <a:pPr marL="201168" lvl="1" indent="0" algn="just">
              <a:lnSpc>
                <a:spcPct val="110000"/>
              </a:lnSpc>
              <a:spcBef>
                <a:spcPts val="0"/>
              </a:spcBef>
              <a:spcAft>
                <a:spcPts val="0"/>
              </a:spcAft>
              <a:buNone/>
            </a:pPr>
            <a:endParaRPr lang="sl-SI" sz="2900"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lnSpc>
                <a:spcPct val="110000"/>
              </a:lnSpc>
              <a:spcBef>
                <a:spcPts val="0"/>
              </a:spcBef>
              <a:spcAft>
                <a:spcPts val="0"/>
              </a:spcAft>
              <a:buNone/>
            </a:pPr>
            <a:endParaRPr lang="en-US" sz="2900" dirty="0">
              <a:solidFill>
                <a:schemeClr val="tx1"/>
              </a:solidFill>
              <a:latin typeface="Tw Cen MT" panose="020B0602020104020603" pitchFamily="34" charset="0"/>
              <a:ea typeface="Tw Cen MT" panose="020B0602020104020603" pitchFamily="34" charset="0"/>
              <a:cs typeface="Times New Roman" panose="02020603050405020304" pitchFamily="18" charset="0"/>
            </a:endParaRPr>
          </a:p>
          <a:p>
            <a:pPr marL="201168" lvl="1" indent="0" algn="just">
              <a:spcBef>
                <a:spcPts val="0"/>
              </a:spcBef>
              <a:spcAft>
                <a:spcPts val="0"/>
              </a:spcAft>
              <a:buNone/>
            </a:pPr>
            <a:endParaRPr lang="en-GB" dirty="0">
              <a:latin typeface="Tw Cen MT" panose="020B0602020104020603" pitchFamily="34" charset="0"/>
              <a:ea typeface="Tw Cen MT" panose="020B0602020104020603" pitchFamily="34" charset="0"/>
              <a:cs typeface="Times New Roman" panose="02020603050405020304" pitchFamily="18" charset="0"/>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4648365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B628FE7D-043F-42AF-B4AB-DB9AFF936B28}"/>
              </a:ext>
            </a:extLst>
          </p:cNvPr>
          <p:cNvSpPr>
            <a:spLocks noGrp="1"/>
          </p:cNvSpPr>
          <p:nvPr>
            <p:ph type="title"/>
          </p:nvPr>
        </p:nvSpPr>
        <p:spPr>
          <a:xfrm>
            <a:off x="1097279" y="4892956"/>
            <a:ext cx="10113645" cy="743682"/>
          </a:xfrm>
        </p:spPr>
        <p:txBody>
          <a:bodyPr rtlCol="0"/>
          <a:lstStyle/>
          <a:p>
            <a:pPr rtl="0"/>
            <a:r>
              <a:rPr lang="sl-SI"/>
              <a:t>Vso srečo!</a:t>
            </a:r>
            <a:endParaRPr lang="sl-SI" dirty="0"/>
          </a:p>
        </p:txBody>
      </p:sp>
      <p:pic>
        <p:nvPicPr>
          <p:cNvPr id="16" name="Marcador de posición de imagen 15">
            <a:extLst>
              <a:ext uri="{FF2B5EF4-FFF2-40B4-BE49-F238E27FC236}">
                <a16:creationId xmlns:a16="http://schemas.microsoft.com/office/drawing/2014/main" id="{B29A3BE7-D437-4609-8BD3-AEF30ABE77B5}"/>
              </a:ext>
            </a:extLst>
          </p:cNvPr>
          <p:cNvPicPr>
            <a:picLocks noGrp="1" noChangeAspect="1"/>
          </p:cNvPicPr>
          <p:nvPr>
            <p:ph type="pic" idx="1"/>
          </p:nvPr>
        </p:nvPicPr>
        <p:blipFill>
          <a:blip r:embed="rId3"/>
          <a:srcRect t="16197" b="16197"/>
          <a:stretch>
            <a:fillRect/>
          </a:stretch>
        </p:blipFill>
        <p:spPr/>
      </p:pic>
    </p:spTree>
    <p:extLst>
      <p:ext uri="{BB962C8B-B14F-4D97-AF65-F5344CB8AC3E}">
        <p14:creationId xmlns:p14="http://schemas.microsoft.com/office/powerpoint/2010/main" val="1409899035"/>
      </p:ext>
    </p:extLst>
  </p:cSld>
  <p:clrMapOvr>
    <a:masterClrMapping/>
  </p:clrMapOvr>
</p:sld>
</file>

<file path=ppt/theme/theme1.xml><?xml version="1.0" encoding="utf-8"?>
<a:theme xmlns:a="http://schemas.openxmlformats.org/drawingml/2006/main" name="RetrospectVTI">
  <a:themeElements>
    <a:clrScheme name="Personalizado 2">
      <a:dk1>
        <a:srgbClr val="000000"/>
      </a:dk1>
      <a:lt1>
        <a:srgbClr val="FFFFFF"/>
      </a:lt1>
      <a:dk2>
        <a:srgbClr val="322441"/>
      </a:dk2>
      <a:lt2>
        <a:srgbClr val="E8E8E2"/>
      </a:lt2>
      <a:accent1>
        <a:srgbClr val="7F7F7F"/>
      </a:accent1>
      <a:accent2>
        <a:srgbClr val="7229D2"/>
      </a:accent2>
      <a:accent3>
        <a:srgbClr val="C62FE1"/>
      </a:accent3>
      <a:accent4>
        <a:srgbClr val="CF1DA0"/>
      </a:accent4>
      <a:accent5>
        <a:srgbClr val="E12F68"/>
      </a:accent5>
      <a:accent6>
        <a:srgbClr val="CF2E1D"/>
      </a:accent6>
      <a:hlink>
        <a:srgbClr val="87882D"/>
      </a:hlink>
      <a:folHlink>
        <a:srgbClr val="7F7F7F"/>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42571023_TF11534312.potx" id="{2291DC7D-CF71-47B7-9007-7770FC51FEB1}" vid="{FCED88B2-71A7-444D-B83F-FD7C823473E2}"/>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la oficina">
  <a:themeElements>
    <a:clrScheme name="Violeta rojo">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A09386F-CDB5-4CE9-AE70-AE4E53A633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18F16D9-EB65-4F11-9CD9-58377B437CF8}">
  <ds:schemaRefs>
    <ds:schemaRef ds:uri="http://purl.org/dc/dcmitype/"/>
    <ds:schemaRef ds:uri="http://schemas.microsoft.com/office/2006/documentManagement/types"/>
    <ds:schemaRef ds:uri="http://www.w3.org/XML/1998/namespace"/>
    <ds:schemaRef ds:uri="http://schemas.microsoft.com/office/infopath/2007/PartnerControls"/>
    <ds:schemaRef ds:uri="http://purl.org/dc/elements/1.1/"/>
    <ds:schemaRef ds:uri="71af3243-3dd4-4a8d-8c0d-dd76da1f02a5"/>
    <ds:schemaRef ds:uri="16c05727-aa75-4e4a-9b5f-8a80a1165891"/>
    <ds:schemaRef ds:uri="http://schemas.microsoft.com/office/2006/metadata/properties"/>
    <ds:schemaRef ds:uri="http://purl.org/dc/terms/"/>
    <ds:schemaRef ds:uri="http://schemas.openxmlformats.org/package/2006/metadata/core-properties"/>
  </ds:schemaRefs>
</ds:datastoreItem>
</file>

<file path=customXml/itemProps3.xml><?xml version="1.0" encoding="utf-8"?>
<ds:datastoreItem xmlns:ds="http://schemas.openxmlformats.org/officeDocument/2006/customXml" ds:itemID="{9C65060F-1094-41F3-95E3-03DA10677CA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1581</Words>
  <Application>Microsoft Office PowerPoint</Application>
  <PresentationFormat>Širokozaslonsko</PresentationFormat>
  <Paragraphs>149</Paragraphs>
  <Slides>12</Slides>
  <Notes>12</Notes>
  <HiddenSlides>0</HiddenSlides>
  <MMClips>0</MMClips>
  <ScaleCrop>false</ScaleCrop>
  <HeadingPairs>
    <vt:vector size="6" baseType="variant">
      <vt:variant>
        <vt:lpstr>Uporabljene pisave</vt:lpstr>
      </vt:variant>
      <vt:variant>
        <vt:i4>5</vt:i4>
      </vt:variant>
      <vt:variant>
        <vt:lpstr>Tema</vt:lpstr>
      </vt:variant>
      <vt:variant>
        <vt:i4>1</vt:i4>
      </vt:variant>
      <vt:variant>
        <vt:lpstr>Naslovi diapozitivov</vt:lpstr>
      </vt:variant>
      <vt:variant>
        <vt:i4>12</vt:i4>
      </vt:variant>
    </vt:vector>
  </HeadingPairs>
  <TitlesOfParts>
    <vt:vector size="18" baseType="lpstr">
      <vt:lpstr>Arial</vt:lpstr>
      <vt:lpstr>Calibri</vt:lpstr>
      <vt:lpstr>Calibri Light</vt:lpstr>
      <vt:lpstr>Tw Cen MT</vt:lpstr>
      <vt:lpstr>Wingdings</vt:lpstr>
      <vt:lpstr>RetrospectVTI</vt:lpstr>
      <vt:lpstr>PowerPointova predstavitev</vt:lpstr>
      <vt:lpstr>MODUL 4 - Bodite na pravi strani zakona</vt:lpstr>
      <vt:lpstr>Nadzor nad upravljanjem in akcijski načrt</vt:lpstr>
      <vt:lpstr>Kaj je ustvarjalni nadzor nad upravljanjem?</vt:lpstr>
      <vt:lpstr>Poslovni proračuni</vt:lpstr>
      <vt:lpstr>Računovodski izkazi</vt:lpstr>
      <vt:lpstr>Pravna vprašanja</vt:lpstr>
      <vt:lpstr>Davčna zakonodaja</vt:lpstr>
      <vt:lpstr>Delovnopravna zakonodaja</vt:lpstr>
      <vt:lpstr>Gospodarsko pravo in pravice intelektualne lastnine</vt:lpstr>
      <vt:lpstr>Zaupnost in varstvo podatkov</vt:lpstr>
      <vt:lpstr>Vso srečo!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2020-05-13T07:31:58Z</dcterms:created>
  <dcterms:modified xsi:type="dcterms:W3CDTF">2021-11-09T06:51:25Z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