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6"/>
  </p:notesMasterIdLst>
  <p:handoutMasterIdLst>
    <p:handoutMasterId r:id="rId17"/>
  </p:handoutMasterIdLst>
  <p:sldIdLst>
    <p:sldId id="256" r:id="rId5"/>
    <p:sldId id="257" r:id="rId6"/>
    <p:sldId id="307" r:id="rId7"/>
    <p:sldId id="313" r:id="rId8"/>
    <p:sldId id="314" r:id="rId9"/>
    <p:sldId id="315" r:id="rId10"/>
    <p:sldId id="316" r:id="rId11"/>
    <p:sldId id="317" r:id="rId12"/>
    <p:sldId id="320" r:id="rId13"/>
    <p:sldId id="319" r:id="rId14"/>
    <p:sldId id="292" r:id="rId15"/>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07"/>
            <p14:sldId id="313"/>
            <p14:sldId id="314"/>
            <p14:sldId id="315"/>
            <p14:sldId id="316"/>
            <p14:sldId id="317"/>
            <p14:sldId id="320"/>
            <p14:sldId id="319"/>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v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425E"/>
    <a:srgbClr val="262626"/>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a:t>Preden začnete</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pPr>
          <a:r>
            <a:rPr lang="sl-SI" sz="1800" b="1" noProof="0"/>
            <a:t>Opredelitev marketinške strategije</a:t>
          </a:r>
        </a:p>
      </dgm:t>
    </dgm:pt>
    <dgm:pt modelId="{FEF1E80E-8A9E-4B0A-817C-2A4CFDCF3FB2}" type="sibTrans" cxnId="{0F866C41-EB5F-47BD-A2CD-A58671F15B67}">
      <dgm:prSet/>
      <dgm:spPr/>
      <dgm:t>
        <a:bodyPr rtlCol="0"/>
        <a:lstStyle/>
        <a:p>
          <a:pPr rtl="0"/>
          <a:endParaRPr lang="es-ES" sz="2400" noProof="0" dirty="0"/>
        </a:p>
      </dgm:t>
    </dgm:pt>
    <dgm:pt modelId="{B954BF22-E3B3-4A1C-802E-590228BE2D9C}" type="par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Marketinško upravljanje in marketinški načrt</a:t>
          </a:r>
        </a:p>
      </dgm:t>
    </dgm:pt>
    <dgm:pt modelId="{BFE0749E-E343-4A6F-BD09-2810EE6B4BD7}" type="sibTrans" cxnId="{4B40C8DC-6B57-4F5B-8440-7241C649700B}">
      <dgm:prSet/>
      <dgm:spPr/>
      <dgm:t>
        <a:bodyPr rtlCol="0"/>
        <a:lstStyle/>
        <a:p>
          <a:pPr rtl="0"/>
          <a:endParaRPr lang="es-ES" sz="2400" noProof="0" dirty="0"/>
        </a:p>
      </dgm:t>
    </dgm:pt>
    <dgm:pt modelId="{3D674B97-6DC6-4A12-85BA-0976D3064237}" type="parTrans" cxnId="{4B40C8DC-6B57-4F5B-8440-7241C649700B}">
      <dgm:prSet/>
      <dgm:spPr/>
      <dgm:t>
        <a:bodyPr rtlCol="0"/>
        <a:lstStyle/>
        <a:p>
          <a:pPr rtl="0"/>
          <a:endParaRPr lang="es-ES" sz="2400" noProof="0" dirty="0"/>
        </a:p>
      </dgm:t>
    </dgm:pt>
    <dgm:pt modelId="{25DBA96C-5BB2-4276-AD78-804906BBE743}">
      <dgm:prSet custT="1"/>
      <dgm:spPr/>
      <dgm:t>
        <a:bodyPr rtlCol="0"/>
        <a:lstStyle/>
        <a:p>
          <a:pPr>
            <a:lnSpc>
              <a:spcPct val="100000"/>
            </a:lnSpc>
          </a:pPr>
          <a:r>
            <a:rPr lang="sl-SI" sz="1800" b="1"/>
            <a:t>Opredelitev digitalne marketinške strategije</a:t>
          </a:r>
          <a:r>
            <a:rPr lang="sl-SI" sz="1600" b="1"/>
            <a:t> </a:t>
          </a:r>
        </a:p>
      </dgm:t>
    </dgm:pt>
    <dgm:pt modelId="{37F24998-A4CA-4C65-922A-DBBD88739119}" type="parTrans" cxnId="{EAC41B58-43D7-4DEF-A6D1-044752ECD28A}">
      <dgm:prSet/>
      <dgm:spPr/>
      <dgm:t>
        <a:bodyPr/>
        <a:lstStyle/>
        <a:p>
          <a:endParaRPr lang="en-GB"/>
        </a:p>
      </dgm:t>
    </dgm:pt>
    <dgm:pt modelId="{2CA1DFC6-0BD7-485A-B07A-98826FD2CD95}" type="sibTrans" cxnId="{EAC41B58-43D7-4DEF-A6D1-044752ECD28A}">
      <dgm:prSet/>
      <dgm:spPr/>
      <dgm:t>
        <a:bodyPr/>
        <a:lstStyle/>
        <a:p>
          <a:endParaRPr lang="en-GB"/>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4"/>
      <dgm:spPr/>
    </dgm:pt>
    <dgm:pt modelId="{25B2245B-A34B-48ED-A134-55D6D3C49DD6}" type="pres">
      <dgm:prSet presAssocID="{AAC263CB-8256-4B03-92FE-1622698FB3E9}" presName="iconRect" presStyleLbl="node1" presStyleIdx="0" presStyleCnt="4"/>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4">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4" custLinFactNeighborX="0" custLinFactNeighborY="7159"/>
      <dgm:spPr/>
    </dgm:pt>
    <dgm:pt modelId="{5088C622-3FFB-47D9-A26D-06054D22A5A7}" type="pres">
      <dgm:prSet presAssocID="{4E8D2E69-0173-4BD3-B96A-7A9C5DD12B47}"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Engranajes"/>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4">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4"/>
      <dgm:spPr/>
    </dgm:pt>
    <dgm:pt modelId="{5EA392A0-C484-48E8-81EA-8479B0B6C090}" type="pres">
      <dgm:prSet presAssocID="{93A6A030-ABAB-4EFA-B539-0FDB3E07C1E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Estadísticas RTL"/>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4">
        <dgm:presLayoutVars>
          <dgm:chMax val="0"/>
          <dgm:chPref val="0"/>
        </dgm:presLayoutVars>
      </dgm:prSet>
      <dgm:spPr/>
    </dgm:pt>
    <dgm:pt modelId="{7CCD15BB-453F-4DD8-BB6C-F94B3762F78C}" type="pres">
      <dgm:prSet presAssocID="{BFE0749E-E343-4A6F-BD09-2810EE6B4BD7}" presName="sibTrans" presStyleCnt="0"/>
      <dgm:spPr/>
    </dgm:pt>
    <dgm:pt modelId="{1B03997B-A7A5-417F-B62B-439C5F4FBBE6}" type="pres">
      <dgm:prSet presAssocID="{25DBA96C-5BB2-4276-AD78-804906BBE743}" presName="compNode" presStyleCnt="0"/>
      <dgm:spPr/>
    </dgm:pt>
    <dgm:pt modelId="{C98F158E-8199-4D88-8B3E-0130E26B71FA}" type="pres">
      <dgm:prSet presAssocID="{25DBA96C-5BB2-4276-AD78-804906BBE743}" presName="bgRect" presStyleLbl="bgShp" presStyleIdx="3" presStyleCnt="4"/>
      <dgm:spPr/>
    </dgm:pt>
    <dgm:pt modelId="{911B0180-D88E-4DAC-926D-206FA7593075}" type="pres">
      <dgm:prSet presAssocID="{25DBA96C-5BB2-4276-AD78-804906BBE743}" presName="iconRect" presStyleLbl="node1" presStyleIdx="3" presStyleCnt="4" custLinFactNeighborX="-7209" custLinFactNeighborY="294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Portátil"/>
        </a:ext>
      </dgm:extLst>
    </dgm:pt>
    <dgm:pt modelId="{3C40DC66-4444-43E6-9BF3-FBE680EF72CB}" type="pres">
      <dgm:prSet presAssocID="{25DBA96C-5BB2-4276-AD78-804906BBE743}" presName="spaceRect" presStyleCnt="0"/>
      <dgm:spPr/>
    </dgm:pt>
    <dgm:pt modelId="{90C97A25-BB8A-4A25-997C-2DD2B9CD07EA}" type="pres">
      <dgm:prSet presAssocID="{25DBA96C-5BB2-4276-AD78-804906BBE743}" presName="parTx" presStyleLbl="revTx" presStyleIdx="3" presStyleCnt="4">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646BDA72-F765-47D2-805C-2914E35FA880}" type="presOf" srcId="{25DBA96C-5BB2-4276-AD78-804906BBE743}" destId="{90C97A25-BB8A-4A25-997C-2DD2B9CD07EA}" srcOrd="0" destOrd="0" presId="urn:microsoft.com/office/officeart/2018/2/layout/IconVerticalSolidList#1"/>
    <dgm:cxn modelId="{EAC41B58-43D7-4DEF-A6D1-044752ECD28A}" srcId="{D4503D04-C97E-4622-AE07-D0307CB3B4CA}" destId="{25DBA96C-5BB2-4276-AD78-804906BBE743}" srcOrd="3" destOrd="0" parTransId="{37F24998-A4CA-4C65-922A-DBBD88739119}" sibTransId="{2CA1DFC6-0BD7-485A-B07A-98826FD2CD95}"/>
    <dgm:cxn modelId="{C5E94186-9CB6-4C42-92B3-C546CC53A7B9}" srcId="{D4503D04-C97E-4622-AE07-D0307CB3B4CA}" destId="{AAC263CB-8256-4B03-92FE-1622698FB3E9}" srcOrd="0" destOrd="0" parTransId="{0BEED663-FC38-4EAD-940F-4C475D2C87DB}" sibTransId="{808B76D0-8EC7-469A-93AC-7A6017188A9D}"/>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 modelId="{BF09A54A-52CC-4842-A3D8-2E2213AD70E8}" type="presParOf" srcId="{39166502-40B2-441C-8391-3FB2E3F462D9}" destId="{7CCD15BB-453F-4DD8-BB6C-F94B3762F78C}" srcOrd="5" destOrd="0" presId="urn:microsoft.com/office/officeart/2018/2/layout/IconVerticalSolidList#1"/>
    <dgm:cxn modelId="{152C9A62-113A-49F4-91EF-9511046C8964}" type="presParOf" srcId="{39166502-40B2-441C-8391-3FB2E3F462D9}" destId="{1B03997B-A7A5-417F-B62B-439C5F4FBBE6}" srcOrd="6" destOrd="0" presId="urn:microsoft.com/office/officeart/2018/2/layout/IconVerticalSolidList#1"/>
    <dgm:cxn modelId="{7675AF32-DB2B-452F-9ECF-2FB8B42C6AAA}" type="presParOf" srcId="{1B03997B-A7A5-417F-B62B-439C5F4FBBE6}" destId="{C98F158E-8199-4D88-8B3E-0130E26B71FA}" srcOrd="0" destOrd="0" presId="urn:microsoft.com/office/officeart/2018/2/layout/IconVerticalSolidList#1"/>
    <dgm:cxn modelId="{3D9E5951-CF22-4C35-9360-DC4705921E4C}" type="presParOf" srcId="{1B03997B-A7A5-417F-B62B-439C5F4FBBE6}" destId="{911B0180-D88E-4DAC-926D-206FA7593075}" srcOrd="1" destOrd="0" presId="urn:microsoft.com/office/officeart/2018/2/layout/IconVerticalSolidList#1"/>
    <dgm:cxn modelId="{2E87DCE3-94B2-40B7-8F9E-1EE7D943694A}" type="presParOf" srcId="{1B03997B-A7A5-417F-B62B-439C5F4FBBE6}" destId="{3C40DC66-4444-43E6-9BF3-FBE680EF72CB}" srcOrd="2" destOrd="0" presId="urn:microsoft.com/office/officeart/2018/2/layout/IconVerticalSolidList#1"/>
    <dgm:cxn modelId="{646B597E-471B-4549-99EB-3B7A1B5FE3FB}" type="presParOf" srcId="{1B03997B-A7A5-417F-B62B-439C5F4FBBE6}" destId="{90C97A25-BB8A-4A25-997C-2DD2B9CD07EA}"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1713"/>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262636" y="197062"/>
          <a:ext cx="477521" cy="477521"/>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1002794" y="1713"/>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a:t>Preden začnete</a:t>
          </a:r>
        </a:p>
      </dsp:txBody>
      <dsp:txXfrm>
        <a:off x="1002794" y="1713"/>
        <a:ext cx="2721862" cy="868220"/>
      </dsp:txXfrm>
    </dsp:sp>
    <dsp:sp modelId="{8AC75408-A83A-4B24-A30F-7377A08565C6}">
      <dsp:nvSpPr>
        <dsp:cNvPr id="0" name=""/>
        <dsp:cNvSpPr/>
      </dsp:nvSpPr>
      <dsp:spPr>
        <a:xfrm>
          <a:off x="0" y="1149144"/>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262636" y="1282338"/>
          <a:ext cx="477521" cy="477521"/>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1002794" y="1086988"/>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noProof="0"/>
            <a:t>Opredelitev marketinške strategije</a:t>
          </a:r>
        </a:p>
      </dsp:txBody>
      <dsp:txXfrm>
        <a:off x="1002794" y="1086988"/>
        <a:ext cx="2721862" cy="868220"/>
      </dsp:txXfrm>
    </dsp:sp>
    <dsp:sp modelId="{C01A6FD6-644F-4A38-8AAF-FA2CD15EFB95}">
      <dsp:nvSpPr>
        <dsp:cNvPr id="0" name=""/>
        <dsp:cNvSpPr/>
      </dsp:nvSpPr>
      <dsp:spPr>
        <a:xfrm>
          <a:off x="0" y="2172264"/>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262636" y="2367614"/>
          <a:ext cx="477521" cy="4775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1002794" y="2172264"/>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a:t>Marketinško upravljanje in marketinški načrt</a:t>
          </a:r>
        </a:p>
      </dsp:txBody>
      <dsp:txXfrm>
        <a:off x="1002794" y="2172264"/>
        <a:ext cx="2721862" cy="868220"/>
      </dsp:txXfrm>
    </dsp:sp>
    <dsp:sp modelId="{C98F158E-8199-4D88-8B3E-0130E26B71FA}">
      <dsp:nvSpPr>
        <dsp:cNvPr id="0" name=""/>
        <dsp:cNvSpPr/>
      </dsp:nvSpPr>
      <dsp:spPr>
        <a:xfrm>
          <a:off x="0" y="3257540"/>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1B0180-D88E-4DAC-926D-206FA7593075}">
      <dsp:nvSpPr>
        <dsp:cNvPr id="0" name=""/>
        <dsp:cNvSpPr/>
      </dsp:nvSpPr>
      <dsp:spPr>
        <a:xfrm>
          <a:off x="228212" y="3466957"/>
          <a:ext cx="477521" cy="47752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C97A25-BB8A-4A25-997C-2DD2B9CD07EA}">
      <dsp:nvSpPr>
        <dsp:cNvPr id="0" name=""/>
        <dsp:cNvSpPr/>
      </dsp:nvSpPr>
      <dsp:spPr>
        <a:xfrm>
          <a:off x="1002794" y="3257540"/>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a:t>Opredelitev digitalne marketinške strategije</a:t>
          </a:r>
          <a:r>
            <a:rPr lang="sl-SI" sz="1600" b="1" kern="1200"/>
            <a:t> </a:t>
          </a:r>
        </a:p>
      </dsp:txBody>
      <dsp:txXfrm>
        <a:off x="1002794" y="3257540"/>
        <a:ext cx="2721862" cy="8682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3</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298392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8</a:t>
            </a:fld>
            <a:endParaRPr lang="es-ES"/>
          </a:p>
        </p:txBody>
      </p:sp>
    </p:spTree>
    <p:extLst>
      <p:ext uri="{BB962C8B-B14F-4D97-AF65-F5344CB8AC3E}">
        <p14:creationId xmlns:p14="http://schemas.microsoft.com/office/powerpoint/2010/main" val="2777697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1890643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10</a:t>
            </a:fld>
            <a:endParaRPr lang="es-ES"/>
          </a:p>
        </p:txBody>
      </p:sp>
    </p:spTree>
    <p:extLst>
      <p:ext uri="{BB962C8B-B14F-4D97-AF65-F5344CB8AC3E}">
        <p14:creationId xmlns:p14="http://schemas.microsoft.com/office/powerpoint/2010/main" val="31762584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11</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4.svg"/><Relationship Id="rId4" Type="http://schemas.openxmlformats.org/officeDocument/2006/relationships/diagramLayout" Target="../diagrams/layout1.xml"/><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6.emf"/></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7.emf"/></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8.emf"/></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1.emf"/><Relationship Id="rId5" Type="http://schemas.openxmlformats.org/officeDocument/2006/relationships/image" Target="../media/image20.sv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fontScale="55000" lnSpcReduction="20000"/>
          </a:bodyPr>
          <a:lstStyle/>
          <a:p>
            <a:r>
              <a:rPr lang="sl-SI" dirty="0">
                <a:solidFill>
                  <a:schemeClr val="tx1"/>
                </a:solidFill>
              </a:rPr>
              <a:t>Modul 5 - Navezovanje stikov s kupci in povečevanje prodaje</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r>
              <a:rPr lang="sl-SI" sz="2400">
                <a:solidFill>
                  <a:schemeClr val="bg1"/>
                </a:solidFill>
              </a:rPr>
              <a:t>MODUL 5 - NAVEZOVANJE STIKOV S KUPCI IN POVEČEVANJE PRODAJE</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864099089"/>
              </p:ext>
            </p:extLst>
          </p:nvPr>
        </p:nvGraphicFramePr>
        <p:xfrm>
          <a:off x="8214928" y="1412615"/>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4188" y="-1449"/>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7" name="Rectangle: Rounded Corners 6">
            <a:extLst>
              <a:ext uri="{FF2B5EF4-FFF2-40B4-BE49-F238E27FC236}">
                <a16:creationId xmlns:a16="http://schemas.microsoft.com/office/drawing/2014/main" id="{BFE3F200-9F71-4B58-B77E-2465D36B2D01}"/>
              </a:ext>
            </a:extLst>
          </p:cNvPr>
          <p:cNvSpPr/>
          <p:nvPr/>
        </p:nvSpPr>
        <p:spPr>
          <a:xfrm>
            <a:off x="8214927" y="5755061"/>
            <a:ext cx="3724657" cy="653108"/>
          </a:xfrm>
          <a:prstGeom prst="roundRect">
            <a:avLst>
              <a:gd name="adj" fmla="val 10000"/>
            </a:avLst>
          </a:prstGeom>
        </p:spPr>
        <p:style>
          <a:lnRef idx="0">
            <a:schemeClr val="accent5">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3" name="TextBox 2">
            <a:extLst>
              <a:ext uri="{FF2B5EF4-FFF2-40B4-BE49-F238E27FC236}">
                <a16:creationId xmlns:a16="http://schemas.microsoft.com/office/drawing/2014/main" id="{BF52805D-C8BB-4D05-A939-CD722EBCEF3A}"/>
              </a:ext>
            </a:extLst>
          </p:cNvPr>
          <p:cNvSpPr txBox="1"/>
          <p:nvPr/>
        </p:nvSpPr>
        <p:spPr>
          <a:xfrm>
            <a:off x="9047272" y="5761838"/>
            <a:ext cx="2733850" cy="369332"/>
          </a:xfrm>
          <a:prstGeom prst="rect">
            <a:avLst/>
          </a:prstGeom>
          <a:noFill/>
        </p:spPr>
        <p:txBody>
          <a:bodyPr wrap="square" rtlCol="0">
            <a:spAutoFit/>
          </a:bodyPr>
          <a:lstStyle/>
          <a:p>
            <a:r>
              <a:rPr lang="sl-SI" b="1"/>
              <a:t>Digitalna orodja 4.0</a:t>
            </a:r>
          </a:p>
        </p:txBody>
      </p:sp>
      <p:pic>
        <p:nvPicPr>
          <p:cNvPr id="9" name="Gráfico 8" descr="Llave inglesa">
            <a:extLst>
              <a:ext uri="{FF2B5EF4-FFF2-40B4-BE49-F238E27FC236}">
                <a16:creationId xmlns:a16="http://schemas.microsoft.com/office/drawing/2014/main" id="{9B619271-F2AC-4E22-BFFF-41F585B928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507087" y="5836311"/>
            <a:ext cx="381722" cy="381722"/>
          </a:xfrm>
          <a:prstGeom prst="rect">
            <a:avLst/>
          </a:prstGeom>
        </p:spPr>
      </p:pic>
      <p:sp>
        <p:nvSpPr>
          <p:cNvPr id="10" name="Rectángulo 9">
            <a:extLst>
              <a:ext uri="{FF2B5EF4-FFF2-40B4-BE49-F238E27FC236}">
                <a16:creationId xmlns:a16="http://schemas.microsoft.com/office/drawing/2014/main" id="{C1CF7A5E-6300-43EB-825E-A271524866B3}"/>
              </a:ext>
            </a:extLst>
          </p:cNvPr>
          <p:cNvSpPr/>
          <p:nvPr/>
        </p:nvSpPr>
        <p:spPr>
          <a:xfrm>
            <a:off x="8440239" y="5836311"/>
            <a:ext cx="448570" cy="381722"/>
          </a:xfrm>
          <a:prstGeom prst="rect">
            <a:avLst/>
          </a:prstGeom>
          <a:no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3</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Preden začnete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271" y="1888196"/>
            <a:ext cx="11004778" cy="3928145"/>
          </a:xfrm>
        </p:spPr>
        <p:txBody>
          <a:bodyPr numCol="2" spcCol="540000" rtlCol="0">
            <a:normAutofit/>
          </a:bodyPr>
          <a:lstStyle/>
          <a:p>
            <a:pPr marR="378460"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Kako lahko zagonsko podjetje učinkovito uporabi marketinške pristope za ustvarjanje povezav na trgu?</a:t>
            </a:r>
          </a:p>
          <a:p>
            <a:pPr marR="378460" lvl="2" algn="just">
              <a:spcBef>
                <a:spcPts val="0"/>
              </a:spcBef>
              <a:spcAft>
                <a:spcPts val="0"/>
              </a:spcAft>
              <a:buFont typeface="Wingdings" panose="05000000000000000000" pitchFamily="2" charset="2"/>
              <a:buChar char="ü"/>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Marketinška strategija s poudarkom na dodani vrednosti in potrebah kupcev bo podjetniku omogočila rast.</a:t>
            </a:r>
          </a:p>
          <a:p>
            <a:pPr marR="378460" lvl="2" algn="just">
              <a:spcBef>
                <a:spcPts val="0"/>
              </a:spcBef>
              <a:spcAft>
                <a:spcPts val="0"/>
              </a:spcAft>
              <a:buFont typeface="Wingdings" panose="05000000000000000000" pitchFamily="2" charset="2"/>
              <a:buChar char="ü"/>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Podjetnik mora zasnovati načrt in obvladati operativne marketinške spremenljivke.</a:t>
            </a:r>
          </a:p>
          <a:p>
            <a:pPr marR="378460" lvl="2" algn="just">
              <a:spcBef>
                <a:spcPts val="0"/>
              </a:spcBef>
              <a:spcAft>
                <a:spcPts val="0"/>
              </a:spcAft>
              <a:buFont typeface="Wingdings" panose="05000000000000000000" pitchFamily="2" charset="2"/>
              <a:buChar char="ü"/>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Tehnologija lahko v navezi z digitalno preobrazbo pospeši tržno rast in preboj.</a:t>
            </a:r>
          </a:p>
          <a:p>
            <a:pPr marL="201168" lvl="1" indent="0" algn="just">
              <a:spcBef>
                <a:spcPts val="0"/>
              </a:spcBef>
              <a:spcAft>
                <a:spcPts val="0"/>
              </a:spcAft>
              <a:buNone/>
            </a:pPr>
            <a:endParaRPr lang="en-IE" sz="2000" kern="1200" dirty="0">
              <a:solidFill>
                <a:srgbClr val="262626"/>
              </a:solidFill>
              <a:effectLst/>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sz="2000" dirty="0">
                <a:solidFill>
                  <a:schemeClr val="accent5">
                    <a:lumMod val="50000"/>
                  </a:schemeClr>
                </a:solidFill>
                <a:latin typeface="Tw Cen MT" panose="020B0602020104020603" pitchFamily="34" charset="0"/>
                <a:ea typeface="Tw Cen MT" panose="020B0602020104020603" pitchFamily="34" charset="0"/>
                <a:cs typeface="Times New Roman" panose="02020603050405020304" pitchFamily="18" charset="0"/>
              </a:rPr>
              <a:t>Zastavite si naslednja vprašanja!</a:t>
            </a:r>
          </a:p>
          <a:p>
            <a:pPr marL="201168" lvl="1" indent="0" algn="just">
              <a:spcBef>
                <a:spcPts val="0"/>
              </a:spcBef>
              <a:spcAft>
                <a:spcPts val="0"/>
              </a:spcAft>
              <a:buNone/>
            </a:pPr>
            <a:endParaRPr lang="en-IE" sz="2000" kern="1200" dirty="0">
              <a:solidFill>
                <a:schemeClr val="accent5">
                  <a:lumMod val="50000"/>
                </a:schemeClr>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Ste določili marketinško strategijo? </a:t>
            </a:r>
          </a:p>
          <a:p>
            <a:pPr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Ali vaša ponudba ustvarja dodano vrednost? </a:t>
            </a:r>
          </a:p>
          <a:p>
            <a:pPr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So vaše cenovne strategije dobičkonosne? </a:t>
            </a:r>
          </a:p>
          <a:p>
            <a:pPr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Ali vaše izvedbene odločitve ustvarjajo dodano</a:t>
            </a:r>
          </a:p>
          <a:p>
            <a:pPr marL="201168" lvl="1" indent="0" algn="just">
              <a:spcBef>
                <a:spcPts val="0"/>
              </a:spcBef>
              <a:spcAft>
                <a:spcPts val="0"/>
              </a:spcAft>
              <a:buNone/>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   vrednost za kupca?</a:t>
            </a:r>
          </a:p>
          <a:p>
            <a:pPr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Ali vaše promocijske dejavnosti vodijo k večanju prodaje?</a:t>
            </a:r>
          </a:p>
          <a:p>
            <a:pPr lvl="1" algn="just">
              <a:spcBef>
                <a:spcPts val="0"/>
              </a:spcBef>
              <a:spcAft>
                <a:spcPts val="0"/>
              </a:spcAft>
              <a:buFont typeface="Arial" panose="020B0604020202020204" pitchFamily="34" charset="0"/>
              <a:buChar char="•"/>
            </a:pPr>
            <a:r>
              <a:rPr lang="sl-SI" sz="2000" dirty="0">
                <a:solidFill>
                  <a:srgbClr val="262626"/>
                </a:solidFill>
                <a:latin typeface="Tw Cen MT" panose="020B0602020104020603" pitchFamily="34" charset="0"/>
                <a:ea typeface="Tw Cen MT" panose="020B0602020104020603" pitchFamily="34" charset="0"/>
                <a:cs typeface="Times New Roman" panose="02020603050405020304" pitchFamily="18" charset="0"/>
              </a:rPr>
              <a:t>Ste razvili marketinški načrt?</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4422" y="440301"/>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dirty="0">
                <a:solidFill>
                  <a:schemeClr val="bg1"/>
                </a:solidFill>
              </a:rPr>
              <a:t>Preden začnete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lvl="1">
              <a:lnSpc>
                <a:spcPct val="90000"/>
              </a:lnSpc>
              <a:spcBef>
                <a:spcPts val="1800"/>
              </a:spcBef>
              <a:spcAft>
                <a:spcPts val="0"/>
              </a:spcAft>
              <a:buFont typeface="Arial" panose="020B0604020202020204" pitchFamily="34" charset="0"/>
              <a:buChar char="•"/>
            </a:pPr>
            <a:r>
              <a:rPr lang="sl-SI" dirty="0">
                <a:solidFill>
                  <a:srgbClr val="262626"/>
                </a:solidFill>
                <a:latin typeface="Tw Cen MT" panose="020B0602020104020603" pitchFamily="34" charset="0"/>
                <a:ea typeface="Tw Cen MT" panose="020B0602020104020603" pitchFamily="34" charset="0"/>
                <a:cs typeface="Tw Cen MT" panose="020B0602020104020603" pitchFamily="34" charset="0"/>
              </a:rPr>
              <a:t>Marketinški načrt je dokument, ki opredeljuje namene, cilje, ukrepe za povečanje uspešnosti in kazalnike uspešnosti z namenom spremljanja marketinškega upravljanja.</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9" name="Rectángulo 8">
            <a:extLst>
              <a:ext uri="{FF2B5EF4-FFF2-40B4-BE49-F238E27FC236}">
                <a16:creationId xmlns:a16="http://schemas.microsoft.com/office/drawing/2014/main" id="{6C727B21-8B39-457B-8683-512E1BC1493A}"/>
              </a:ext>
            </a:extLst>
          </p:cNvPr>
          <p:cNvSpPr/>
          <p:nvPr/>
        </p:nvSpPr>
        <p:spPr>
          <a:xfrm>
            <a:off x="3271837" y="1185862"/>
            <a:ext cx="5648325" cy="4486275"/>
          </a:xfrm>
          <a:prstGeom prst="rect">
            <a:avLst/>
          </a:prstGeom>
          <a:noFill/>
          <a:ln>
            <a:noFill/>
          </a:ln>
        </p:spPr>
        <p:txBody>
          <a:bodyPr spcFirstLastPara="1" wrap="square" lIns="91425" tIns="91425" rIns="91425" bIns="91425" anchor="ctr" anchorCtr="0">
            <a:noAutofit/>
          </a:bodyPr>
          <a:lstStyle/>
          <a:p>
            <a:pPr>
              <a:lnSpc>
                <a:spcPct val="150000"/>
              </a:lnSpc>
              <a:spcAft>
                <a:spcPts val="600"/>
              </a:spcAft>
            </a:pPr>
            <a:r>
              <a:rPr lang="sl-SI" sz="1150">
                <a:latin typeface="Twentieth Century"/>
                <a:ea typeface="Twentieth Century"/>
                <a:cs typeface="Twentieth Century"/>
              </a:rPr>
              <a:t> </a:t>
            </a:r>
          </a:p>
        </p:txBody>
      </p:sp>
      <p:pic>
        <p:nvPicPr>
          <p:cNvPr id="43" name="Picture 42"/>
          <p:cNvPicPr>
            <a:picLocks noChangeAspect="1"/>
          </p:cNvPicPr>
          <p:nvPr/>
        </p:nvPicPr>
        <p:blipFill>
          <a:blip r:embed="rId4"/>
          <a:stretch>
            <a:fillRect/>
          </a:stretch>
        </p:blipFill>
        <p:spPr>
          <a:xfrm>
            <a:off x="6004487" y="1435648"/>
            <a:ext cx="5831350" cy="4872078"/>
          </a:xfrm>
          <a:prstGeom prst="rect">
            <a:avLst/>
          </a:prstGeom>
        </p:spPr>
      </p:pic>
    </p:spTree>
    <p:extLst>
      <p:ext uri="{BB962C8B-B14F-4D97-AF65-F5344CB8AC3E}">
        <p14:creationId xmlns:p14="http://schemas.microsoft.com/office/powerpoint/2010/main" val="3515590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Opredelitev marketinške strategije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algn="just">
              <a:spcBef>
                <a:spcPts val="0"/>
              </a:spcBef>
              <a:spcAft>
                <a:spcPts val="0"/>
              </a:spcAft>
            </a:pPr>
            <a:endParaRPr lang="en-IE" sz="1800" kern="1200" dirty="0">
              <a:effectLst/>
              <a:latin typeface="Tw Cen MT" panose="020B0602020104020603" pitchFamily="34" charset="0"/>
              <a:ea typeface="Tw Cen MT" panose="020B0602020104020603" pitchFamily="34" charset="0"/>
              <a:cs typeface="Times New Roman" panose="02020603050405020304" pitchFamily="18" charset="0"/>
            </a:endParaRPr>
          </a:p>
          <a:p>
            <a:pPr algn="just">
              <a:spcBef>
                <a:spcPts val="0"/>
              </a:spcBef>
              <a:spcAft>
                <a:spcPts val="0"/>
              </a:spcAft>
            </a:pPr>
            <a:r>
              <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Pri določanju strategije si zastavimo naslednja vprašanja:</a:t>
            </a:r>
          </a:p>
          <a:p>
            <a:pPr lvl="2">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Kje smo?</a:t>
            </a:r>
          </a:p>
          <a:p>
            <a:pPr lvl="2">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Kam želimo?</a:t>
            </a:r>
          </a:p>
          <a:p>
            <a:pPr lvl="2">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Kdo so naši kupci? </a:t>
            </a:r>
          </a:p>
          <a:p>
            <a:pPr lvl="2">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Kako jih bomo dosegli? </a:t>
            </a:r>
          </a:p>
          <a:p>
            <a:pPr lvl="2">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Katere naloge moramo opraviti? </a:t>
            </a:r>
          </a:p>
          <a:p>
            <a:pPr lvl="2">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Kako uspešni smo? </a:t>
            </a:r>
          </a:p>
          <a:p>
            <a:pPr marL="384048" lvl="2" indent="0">
              <a:spcBef>
                <a:spcPts val="0"/>
              </a:spcBef>
              <a:spcAft>
                <a:spcPts val="0"/>
              </a:spcAft>
              <a:buNone/>
            </a:pPr>
            <a:endParaRPr lang="en-US"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algn="just">
              <a:spcBef>
                <a:spcPts val="0"/>
              </a:spcBef>
              <a:spcAft>
                <a:spcPts val="0"/>
              </a:spcAft>
            </a:pPr>
            <a:r>
              <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Pri analizi morajo podjetniki poglobljeno razmisliti o naslednjih vidikih:</a:t>
            </a:r>
          </a:p>
          <a:p>
            <a:pPr lvl="2"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potrebe kupcev in ponujena vrednost,</a:t>
            </a:r>
          </a:p>
          <a:p>
            <a:pPr lvl="2" algn="just">
              <a:spcBef>
                <a:spcPts val="0"/>
              </a:spcBef>
              <a:spcAft>
                <a:spcPts val="0"/>
              </a:spcAft>
              <a:buFont typeface="Arial" panose="020B0604020202020204" pitchFamily="34" charset="0"/>
              <a:buChar char="•"/>
            </a:pPr>
            <a:r>
              <a:rPr lang="sl-SI" sz="1400" dirty="0">
                <a:solidFill>
                  <a:schemeClr val="tx1"/>
                </a:solidFill>
                <a:latin typeface="Tw Cen MT" panose="020B0602020104020603" pitchFamily="34" charset="0"/>
              </a:rPr>
              <a:t>analiza okoliščin (notranjih in zunanjih),</a:t>
            </a:r>
          </a:p>
          <a:p>
            <a:pPr lvl="2" algn="just">
              <a:spcBef>
                <a:spcPts val="0"/>
              </a:spcBef>
              <a:spcAft>
                <a:spcPts val="0"/>
              </a:spcAft>
              <a:buFont typeface="Arial" panose="020B0604020202020204" pitchFamily="34" charset="0"/>
              <a:buChar char="•"/>
            </a:pPr>
            <a:r>
              <a:rPr lang="sl-SI" sz="1400" dirty="0">
                <a:solidFill>
                  <a:schemeClr val="tx1"/>
                </a:solidFill>
                <a:latin typeface="Tw Cen MT" panose="020B0602020104020603" pitchFamily="34" charset="0"/>
              </a:rPr>
              <a:t>analiza konkurence,</a:t>
            </a:r>
          </a:p>
          <a:p>
            <a:pPr lvl="2" algn="just">
              <a:spcBef>
                <a:spcPts val="0"/>
              </a:spcBef>
              <a:spcAft>
                <a:spcPts val="0"/>
              </a:spcAft>
              <a:buFont typeface="Arial" panose="020B0604020202020204" pitchFamily="34" charset="0"/>
              <a:buChar char="•"/>
            </a:pPr>
            <a:r>
              <a:rPr lang="sl-SI" sz="1400" dirty="0">
                <a:solidFill>
                  <a:schemeClr val="tx1"/>
                </a:solidFill>
                <a:latin typeface="Tw Cen MT" panose="020B0602020104020603" pitchFamily="34" charset="0"/>
              </a:rPr>
              <a:t>organizacijsko poslanstvo, vizija, vrednote,</a:t>
            </a:r>
          </a:p>
          <a:p>
            <a:pPr lvl="2" algn="just">
              <a:spcBef>
                <a:spcPts val="0"/>
              </a:spcBef>
              <a:spcAft>
                <a:spcPts val="0"/>
              </a:spcAft>
              <a:buFont typeface="Arial" panose="020B0604020202020204" pitchFamily="34" charset="0"/>
              <a:buChar char="•"/>
            </a:pPr>
            <a:r>
              <a:rPr lang="sl-SI" sz="1400" dirty="0">
                <a:solidFill>
                  <a:schemeClr val="tx1"/>
                </a:solidFill>
                <a:latin typeface="Tw Cen MT" panose="020B0602020104020603" pitchFamily="34" charset="0"/>
              </a:rPr>
              <a:t>segmentacija kupcev in tržna analiza.</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pic>
        <p:nvPicPr>
          <p:cNvPr id="2" name="Picture 1"/>
          <p:cNvPicPr>
            <a:picLocks noChangeAspect="1"/>
          </p:cNvPicPr>
          <p:nvPr/>
        </p:nvPicPr>
        <p:blipFill>
          <a:blip r:embed="rId4"/>
          <a:stretch>
            <a:fillRect/>
          </a:stretch>
        </p:blipFill>
        <p:spPr>
          <a:xfrm>
            <a:off x="6645653" y="2292656"/>
            <a:ext cx="5762602" cy="3119225"/>
          </a:xfrm>
          <a:prstGeom prst="rect">
            <a:avLst/>
          </a:prstGeom>
        </p:spPr>
      </p:pic>
    </p:spTree>
    <p:extLst>
      <p:ext uri="{BB962C8B-B14F-4D97-AF65-F5344CB8AC3E}">
        <p14:creationId xmlns:p14="http://schemas.microsoft.com/office/powerpoint/2010/main" val="4180108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Marketinško upravljanje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0" indent="0" algn="just">
              <a:spcBef>
                <a:spcPts val="0"/>
              </a:spcBef>
              <a:spcAft>
                <a:spcPts val="0"/>
              </a:spcAft>
              <a:buNone/>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Marketinški splet sedmih dejavnikov, ki se v angleščini začnejo na črko P, lahko služi kot vodilo pri oblikovanju strateškega načrta. </a:t>
            </a:r>
          </a:p>
          <a:p>
            <a:pPr marL="0" indent="0" algn="just">
              <a:spcBef>
                <a:spcPts val="0"/>
              </a:spcBef>
              <a:spcAft>
                <a:spcPts val="0"/>
              </a:spcAft>
              <a:buNone/>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Podjetniki morajo poznati osnovni marketinški splet tržnih dejavnikov, da lahko na podlagi tega sprejemajo najboljše odločitve.</a:t>
            </a:r>
          </a:p>
          <a:p>
            <a:pPr algn="just">
              <a:spcBef>
                <a:spcPts val="0"/>
              </a:spcBef>
              <a:spcAft>
                <a:spcPts val="0"/>
              </a:spcAft>
            </a:pPr>
            <a:endParaRPr lang="en-GB"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Katere odločitve glede izdelkov ustvarjajo dodano vrednost?</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Katere odločitve glede postavljanja cen ustvarjajo dobiček?</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Katere odločitve pri umeščanju na trg ustvarjajo dodano vrednost? </a:t>
            </a:r>
          </a:p>
          <a:p>
            <a:pPr lvl="2" algn="just">
              <a:spcBef>
                <a:spcPts val="0"/>
              </a:spcBef>
              <a:spcAft>
                <a:spcPts val="0"/>
              </a:spcAft>
              <a:buFont typeface="Courier New" panose="02070309020205020404" pitchFamily="49" charset="0"/>
              <a:buChar char="o"/>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Kateri prodajni kanal je najučinkovitejši pri prenašanju izdelka do kupca?</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Katere promocijske odločitve ustvarjajo dodano vrednost in omogočajo rast prodaje? </a:t>
            </a:r>
          </a:p>
          <a:p>
            <a:pPr lvl="2" algn="just">
              <a:spcBef>
                <a:spcPts val="0"/>
              </a:spcBef>
              <a:spcAft>
                <a:spcPts val="0"/>
              </a:spcAft>
              <a:buFont typeface="Courier New" panose="02070309020205020404" pitchFamily="49" charset="0"/>
              <a:buChar char="o"/>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Si lahko podjetniki privoščijo naložbe za komunikacijske in prodajne namene?</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unga" panose="020B0502040204020203" pitchFamily="34" charset="0"/>
              </a:rPr>
              <a:t>Ljudje + izvajanje + fizični dokazi (storitve)</a:t>
            </a:r>
          </a:p>
          <a:p>
            <a:pPr algn="just">
              <a:spcBef>
                <a:spcPts val="0"/>
              </a:spcBef>
              <a:spcAft>
                <a:spcPts val="0"/>
              </a:spcAft>
            </a:pPr>
            <a:endParaRPr lang="en-GB" sz="1800"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marL="0" indent="0" rtl="0">
              <a:lnSpc>
                <a:spcPct val="90000"/>
              </a:lnSpc>
              <a:spcBef>
                <a:spcPts val="1800"/>
              </a:spcBef>
              <a:spcAft>
                <a:spcPts val="0"/>
              </a:spcAft>
              <a:buNone/>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pic>
        <p:nvPicPr>
          <p:cNvPr id="4" name="Picture 3"/>
          <p:cNvPicPr>
            <a:picLocks noChangeAspect="1"/>
          </p:cNvPicPr>
          <p:nvPr/>
        </p:nvPicPr>
        <p:blipFill>
          <a:blip r:embed="rId4"/>
          <a:stretch>
            <a:fillRect/>
          </a:stretch>
        </p:blipFill>
        <p:spPr>
          <a:xfrm>
            <a:off x="6504976" y="2850200"/>
            <a:ext cx="5762602" cy="3577219"/>
          </a:xfrm>
          <a:prstGeom prst="rect">
            <a:avLst/>
          </a:prstGeom>
        </p:spPr>
      </p:pic>
    </p:spTree>
    <p:extLst>
      <p:ext uri="{BB962C8B-B14F-4D97-AF65-F5344CB8AC3E}">
        <p14:creationId xmlns:p14="http://schemas.microsoft.com/office/powerpoint/2010/main" val="2747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Marketinški načrt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95259" y="1579030"/>
            <a:ext cx="10905457" cy="4828970"/>
          </a:xfrm>
        </p:spPr>
        <p:txBody>
          <a:bodyPr numCol="2" spcCol="540000" rtlCol="0">
            <a:normAutofit/>
          </a:bodyPr>
          <a:lstStyle/>
          <a:p>
            <a:pPr marL="0" indent="0" rtl="0">
              <a:lnSpc>
                <a:spcPct val="90000"/>
              </a:lnSpc>
              <a:spcBef>
                <a:spcPts val="1800"/>
              </a:spcBef>
              <a:spcAft>
                <a:spcPts val="0"/>
              </a:spcAft>
              <a:buNone/>
            </a:pPr>
            <a:r>
              <a:rPr lang="sl-SI" sz="1800" dirty="0">
                <a:solidFill>
                  <a:schemeClr val="tx1"/>
                </a:solidFill>
                <a:latin typeface="Tw Cen MT" panose="020B0602020104020603" pitchFamily="34" charset="0"/>
              </a:rPr>
              <a:t>Marketinški načrt je dokument, ki opredeljuje cilje, način delovanja, ukrepe za povečanje uspešnosti in kazalnike uspešnosti z namenom spremljanja marketinškega upravljanja.</a:t>
            </a:r>
          </a:p>
          <a:p>
            <a:pPr marL="0" indent="0" rtl="0">
              <a:lnSpc>
                <a:spcPct val="90000"/>
              </a:lnSpc>
              <a:spcBef>
                <a:spcPts val="1800"/>
              </a:spcBef>
              <a:spcAft>
                <a:spcPts val="0"/>
              </a:spcAft>
              <a:buNone/>
            </a:pPr>
            <a:r>
              <a:rPr lang="sl-SI" sz="1800" dirty="0">
                <a:solidFill>
                  <a:schemeClr val="tx1"/>
                </a:solidFill>
                <a:latin typeface="Tw Cen MT" panose="020B0602020104020603" pitchFamily="34" charset="0"/>
              </a:rPr>
              <a:t>      </a:t>
            </a:r>
            <a:r>
              <a:rPr lang="sl-SI" sz="1800" b="1" dirty="0">
                <a:solidFill>
                  <a:schemeClr val="tx1"/>
                </a:solidFill>
                <a:latin typeface="Tw Cen MT" panose="020B0602020104020603" pitchFamily="34" charset="0"/>
              </a:rPr>
              <a:t>Načrtovanje – Spremljanje – Povratne informacije v luči ključnih kazalnikov uspešnosti</a:t>
            </a:r>
          </a:p>
          <a:p>
            <a:pPr marL="0" indent="0">
              <a:lnSpc>
                <a:spcPct val="90000"/>
              </a:lnSpc>
              <a:spcBef>
                <a:spcPts val="1800"/>
              </a:spcBef>
              <a:spcAft>
                <a:spcPts val="0"/>
              </a:spcAft>
              <a:buNone/>
            </a:pPr>
            <a:r>
              <a:rPr lang="sl-SI" sz="1800" b="1" dirty="0">
                <a:solidFill>
                  <a:schemeClr val="accent5">
                    <a:lumMod val="50000"/>
                  </a:schemeClr>
                </a:solidFill>
                <a:latin typeface="Tw Cen MT" panose="020B0602020104020603" pitchFamily="34" charset="0"/>
              </a:rPr>
              <a:t>Kaj naj podjetnik vključi v svoj marketinški načrt?</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2" name="CuadroTexto 1">
            <a:extLst>
              <a:ext uri="{FF2B5EF4-FFF2-40B4-BE49-F238E27FC236}">
                <a16:creationId xmlns:a16="http://schemas.microsoft.com/office/drawing/2014/main" id="{67F9F27A-365D-4620-8047-D63B9C3AEF15}"/>
              </a:ext>
            </a:extLst>
          </p:cNvPr>
          <p:cNvSpPr txBox="1"/>
          <p:nvPr/>
        </p:nvSpPr>
        <p:spPr>
          <a:xfrm>
            <a:off x="701038" y="3757453"/>
            <a:ext cx="5620044" cy="646331"/>
          </a:xfrm>
          <a:prstGeom prst="rect">
            <a:avLst/>
          </a:prstGeom>
          <a:noFill/>
        </p:spPr>
        <p:txBody>
          <a:bodyPr wrap="square" rtlCol="0">
            <a:spAutoFit/>
          </a:bodyPr>
          <a:lstStyle/>
          <a:p>
            <a:endParaRPr lang="en-US" dirty="0">
              <a:latin typeface="Tw Cen MT" panose="020B0602020104020603" pitchFamily="34" charset="0"/>
            </a:endParaRPr>
          </a:p>
          <a:p>
            <a:r>
              <a:rPr lang="sl-SI">
                <a:latin typeface="Tw Cen MT" panose="020B0602020104020603" pitchFamily="34" charset="0"/>
              </a:rPr>
              <a:t>Ključne prvine marketinškega načrta</a:t>
            </a:r>
          </a:p>
        </p:txBody>
      </p:sp>
      <p:pic>
        <p:nvPicPr>
          <p:cNvPr id="8" name="Gráfico 7" descr="Diana">
            <a:extLst>
              <a:ext uri="{FF2B5EF4-FFF2-40B4-BE49-F238E27FC236}">
                <a16:creationId xmlns:a16="http://schemas.microsoft.com/office/drawing/2014/main" id="{02DD65DC-AE63-4ACD-B2A1-0EAB95AF686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89553" y="4658117"/>
            <a:ext cx="341142" cy="341142"/>
          </a:xfrm>
          <a:prstGeom prst="rect">
            <a:avLst/>
          </a:prstGeom>
        </p:spPr>
      </p:pic>
      <p:sp>
        <p:nvSpPr>
          <p:cNvPr id="9" name="CuadroTexto 8">
            <a:extLst>
              <a:ext uri="{FF2B5EF4-FFF2-40B4-BE49-F238E27FC236}">
                <a16:creationId xmlns:a16="http://schemas.microsoft.com/office/drawing/2014/main" id="{3A3CACFA-274D-48C2-AB79-B89A0C839935}"/>
              </a:ext>
            </a:extLst>
          </p:cNvPr>
          <p:cNvSpPr txBox="1"/>
          <p:nvPr/>
        </p:nvSpPr>
        <p:spPr>
          <a:xfrm>
            <a:off x="899307" y="4571501"/>
            <a:ext cx="4286915" cy="1600438"/>
          </a:xfrm>
          <a:prstGeom prst="rect">
            <a:avLst/>
          </a:prstGeom>
          <a:noFill/>
        </p:spPr>
        <p:txBody>
          <a:bodyPr wrap="square" rtlCol="0">
            <a:spAutoFit/>
          </a:bodyPr>
          <a:lstStyle/>
          <a:p>
            <a:r>
              <a:rPr lang="sl-SI" sz="1600">
                <a:latin typeface="Tw Cen MT" panose="020B0602020104020603" pitchFamily="34" charset="0"/>
              </a:rPr>
              <a:t>    </a:t>
            </a:r>
            <a:r>
              <a:rPr lang="sl-SI">
                <a:latin typeface="Tw Cen MT" panose="020B0602020104020603" pitchFamily="34" charset="0"/>
              </a:rPr>
              <a:t>Cilji marketinškega načrta naj bodo pametno določeni (oz. SMART):</a:t>
            </a:r>
          </a:p>
          <a:p>
            <a:pPr marL="742950" lvl="1" indent="-285750">
              <a:buFont typeface="Wingdings" panose="05000000000000000000" pitchFamily="2" charset="2"/>
              <a:buChar char="Ø"/>
            </a:pPr>
            <a:r>
              <a:rPr lang="sl-SI" sz="1600">
                <a:latin typeface="Tw Cen MT" panose="020B0602020104020603" pitchFamily="34" charset="0"/>
              </a:rPr>
              <a:t>specifični (</a:t>
            </a:r>
            <a:r>
              <a:rPr lang="sl-SI" sz="1600" b="1">
                <a:latin typeface="Tw Cen MT" panose="020B0602020104020603" pitchFamily="34" charset="0"/>
              </a:rPr>
              <a:t>s</a:t>
            </a:r>
            <a:r>
              <a:rPr lang="sl-SI" sz="1600">
                <a:latin typeface="Tw Cen MT" panose="020B0602020104020603" pitchFamily="34" charset="0"/>
              </a:rPr>
              <a:t>pecific),</a:t>
            </a:r>
          </a:p>
          <a:p>
            <a:pPr marL="742950" lvl="1" indent="-285750">
              <a:buFont typeface="Wingdings" panose="05000000000000000000" pitchFamily="2" charset="2"/>
              <a:buChar char="Ø"/>
            </a:pPr>
            <a:r>
              <a:rPr lang="sl-SI" sz="1600">
                <a:latin typeface="Tw Cen MT" panose="020B0602020104020603" pitchFamily="34" charset="0"/>
              </a:rPr>
              <a:t>merljivi (</a:t>
            </a:r>
            <a:r>
              <a:rPr lang="sl-SI" sz="1600" b="1">
                <a:latin typeface="Tw Cen MT" panose="020B0602020104020603" pitchFamily="34" charset="0"/>
              </a:rPr>
              <a:t>m</a:t>
            </a:r>
            <a:r>
              <a:rPr lang="sl-SI" sz="1600">
                <a:latin typeface="Tw Cen MT" panose="020B0602020104020603" pitchFamily="34" charset="0"/>
              </a:rPr>
              <a:t>easurable),</a:t>
            </a:r>
          </a:p>
          <a:p>
            <a:pPr marL="742950" lvl="1" indent="-285750">
              <a:buFont typeface="Wingdings" panose="05000000000000000000" pitchFamily="2" charset="2"/>
              <a:buChar char="Ø"/>
            </a:pPr>
            <a:r>
              <a:rPr lang="sl-SI" sz="1600">
                <a:latin typeface="Tw Cen MT" panose="020B0602020104020603" pitchFamily="34" charset="0"/>
              </a:rPr>
              <a:t>dosegljivi (</a:t>
            </a:r>
            <a:r>
              <a:rPr lang="sl-SI" sz="1600" b="1">
                <a:latin typeface="Tw Cen MT" panose="020B0602020104020603" pitchFamily="34" charset="0"/>
              </a:rPr>
              <a:t>a</a:t>
            </a:r>
            <a:r>
              <a:rPr lang="sl-SI" sz="1600">
                <a:latin typeface="Tw Cen MT" panose="020B0602020104020603" pitchFamily="34" charset="0"/>
              </a:rPr>
              <a:t>ttainable),</a:t>
            </a:r>
          </a:p>
          <a:p>
            <a:pPr marL="742950" lvl="1" indent="-285750">
              <a:buFont typeface="Wingdings" panose="05000000000000000000" pitchFamily="2" charset="2"/>
              <a:buChar char="Ø"/>
            </a:pPr>
            <a:r>
              <a:rPr lang="sl-SI" sz="1600">
                <a:latin typeface="Tw Cen MT" panose="020B0602020104020603" pitchFamily="34" charset="0"/>
              </a:rPr>
              <a:t>ustrezni (</a:t>
            </a:r>
            <a:r>
              <a:rPr lang="sl-SI" sz="1600" b="1">
                <a:latin typeface="Tw Cen MT" panose="020B0602020104020603" pitchFamily="34" charset="0"/>
              </a:rPr>
              <a:t>r</a:t>
            </a:r>
            <a:r>
              <a:rPr lang="sl-SI" sz="1600">
                <a:latin typeface="Tw Cen MT" panose="020B0602020104020603" pitchFamily="34" charset="0"/>
              </a:rPr>
              <a:t>elevant),</a:t>
            </a:r>
          </a:p>
          <a:p>
            <a:pPr marL="742950" lvl="1" indent="-285750">
              <a:buFont typeface="Wingdings" panose="05000000000000000000" pitchFamily="2" charset="2"/>
              <a:buChar char="Ø"/>
            </a:pPr>
            <a:r>
              <a:rPr lang="sl-SI" sz="1600">
                <a:latin typeface="Tw Cen MT" panose="020B0602020104020603" pitchFamily="34" charset="0"/>
              </a:rPr>
              <a:t>časovno določeni (</a:t>
            </a:r>
            <a:r>
              <a:rPr lang="sl-SI" sz="1600" b="1">
                <a:latin typeface="Tw Cen MT" panose="020B0602020104020603" pitchFamily="34" charset="0"/>
              </a:rPr>
              <a:t>t</a:t>
            </a:r>
            <a:r>
              <a:rPr lang="sl-SI" sz="1600">
                <a:latin typeface="Tw Cen MT" panose="020B0602020104020603" pitchFamily="34" charset="0"/>
              </a:rPr>
              <a:t>ime-bound).</a:t>
            </a:r>
          </a:p>
        </p:txBody>
      </p:sp>
      <p:pic>
        <p:nvPicPr>
          <p:cNvPr id="3" name="Picture 2"/>
          <p:cNvPicPr>
            <a:picLocks noChangeAspect="1"/>
          </p:cNvPicPr>
          <p:nvPr/>
        </p:nvPicPr>
        <p:blipFill>
          <a:blip r:embed="rId6"/>
          <a:stretch>
            <a:fillRect/>
          </a:stretch>
        </p:blipFill>
        <p:spPr>
          <a:xfrm>
            <a:off x="5973414" y="1416229"/>
            <a:ext cx="5831350" cy="4872078"/>
          </a:xfrm>
          <a:prstGeom prst="rect">
            <a:avLst/>
          </a:prstGeom>
        </p:spPr>
      </p:pic>
    </p:spTree>
    <p:extLst>
      <p:ext uri="{BB962C8B-B14F-4D97-AF65-F5344CB8AC3E}">
        <p14:creationId xmlns:p14="http://schemas.microsoft.com/office/powerpoint/2010/main" val="1523242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8</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Digitalni marketing</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201168" lvl="1" indent="0" algn="just">
              <a:lnSpc>
                <a:spcPct val="110000"/>
              </a:lnSpc>
              <a:spcBef>
                <a:spcPts val="0"/>
              </a:spcBef>
              <a:spcAft>
                <a:spcPts val="0"/>
              </a:spcAft>
              <a:buNone/>
            </a:pPr>
            <a:endParaRPr lang="en-GB" kern="1200" dirty="0">
              <a:effectLst/>
              <a:latin typeface="Tw Cen MT" panose="020B0602020104020603" pitchFamily="34" charset="0"/>
              <a:ea typeface="Tw Cen MT" panose="020B0602020104020603" pitchFamily="34" charset="0"/>
              <a:cs typeface="Calibri" panose="020F0502020204030204" pitchFamily="34" charset="0"/>
            </a:endParaRPr>
          </a:p>
          <a:p>
            <a:pPr lvl="1" algn="just">
              <a:lnSpc>
                <a:spcPct val="110000"/>
              </a:lnSpc>
              <a:spcBef>
                <a:spcPts val="0"/>
              </a:spcBef>
              <a:spcAft>
                <a:spcPts val="0"/>
              </a:spcAft>
              <a:buFont typeface="Arial" panose="020B0604020202020204" pitchFamily="34" charset="0"/>
              <a:buChar char="•"/>
            </a:pPr>
            <a:endParaRPr lang="en-GB" dirty="0">
              <a:latin typeface="Tw Cen MT" panose="020B0602020104020603" pitchFamily="34" charset="0"/>
              <a:ea typeface="Tw Cen MT" panose="020B0602020104020603" pitchFamily="34" charset="0"/>
              <a:cs typeface="Calibri" panose="020F0502020204030204" pitchFamily="34" charset="0"/>
            </a:endParaRP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8" name="CuadroTexto 7">
            <a:extLst>
              <a:ext uri="{FF2B5EF4-FFF2-40B4-BE49-F238E27FC236}">
                <a16:creationId xmlns:a16="http://schemas.microsoft.com/office/drawing/2014/main" id="{FB099941-DB9F-45EA-ACCF-EF389782B242}"/>
              </a:ext>
            </a:extLst>
          </p:cNvPr>
          <p:cNvSpPr txBox="1"/>
          <p:nvPr/>
        </p:nvSpPr>
        <p:spPr>
          <a:xfrm>
            <a:off x="189693" y="1456865"/>
            <a:ext cx="11812172" cy="4985980"/>
          </a:xfrm>
          <a:prstGeom prst="rect">
            <a:avLst/>
          </a:prstGeom>
          <a:noFill/>
        </p:spPr>
        <p:txBody>
          <a:bodyPr wrap="square" rtlCol="0">
            <a:spAutoFit/>
          </a:bodyPr>
          <a:lstStyle/>
          <a:p>
            <a:r>
              <a:rPr lang="sl-SI" dirty="0"/>
              <a:t>Upravljanje digitalnega marketinga lahko za zagonsko podjetje postane ključni dejavnik v luči uspešnega delovanja in rasti. </a:t>
            </a:r>
          </a:p>
          <a:p>
            <a:endParaRPr lang="en-GB" dirty="0"/>
          </a:p>
          <a:p>
            <a:r>
              <a:rPr lang="sl-SI" dirty="0"/>
              <a:t>Digitalizacija procesov, ki so povezani z marketinškim upravljanjem, obsega:</a:t>
            </a:r>
          </a:p>
          <a:p>
            <a:endParaRPr lang="en-GB" dirty="0"/>
          </a:p>
          <a:p>
            <a:pPr marL="342900" indent="-342900">
              <a:buFont typeface="+mj-lt"/>
              <a:buAutoNum type="arabicPeriod"/>
            </a:pPr>
            <a:r>
              <a:rPr lang="sl-SI" dirty="0"/>
              <a:t>Obdelovanje podatkov in vprašanja definicije poslovanja</a:t>
            </a:r>
          </a:p>
          <a:p>
            <a:pPr marL="342900" indent="-342900">
              <a:buFont typeface="+mj-lt"/>
              <a:buAutoNum type="arabicPeriod"/>
            </a:pPr>
            <a:r>
              <a:rPr lang="sl-SI" dirty="0"/>
              <a:t>Predstavitev vrednosti kupcem, deležnikom in mreži uporabnikov z naslednjimi dejavnostmi:</a:t>
            </a:r>
          </a:p>
          <a:p>
            <a:pPr marL="1200150" lvl="2" indent="-285750">
              <a:buFont typeface="Wingdings" panose="05000000000000000000" pitchFamily="2" charset="2"/>
              <a:buChar char="q"/>
            </a:pPr>
            <a:r>
              <a:rPr lang="sl-SI" sz="1600" dirty="0"/>
              <a:t>Oglaševanje (Google AdWords, Instagram, Facebook)</a:t>
            </a:r>
          </a:p>
          <a:p>
            <a:pPr marL="1200150" lvl="2" indent="-285750">
              <a:buFont typeface="Wingdings" panose="05000000000000000000" pitchFamily="2" charset="2"/>
              <a:buChar char="q"/>
            </a:pPr>
            <a:r>
              <a:rPr lang="sl-SI" sz="1600" dirty="0"/>
              <a:t>E-poštni marketing: pošiljanje poslovnih sporočil prek storitve Gmail</a:t>
            </a:r>
          </a:p>
          <a:p>
            <a:pPr marL="1200150" lvl="2" indent="-285750">
              <a:buFont typeface="Wingdings" panose="05000000000000000000" pitchFamily="2" charset="2"/>
              <a:buChar char="q"/>
            </a:pPr>
            <a:r>
              <a:rPr lang="sl-SI" sz="1600" dirty="0"/>
              <a:t>Uporabniška izkušnja: Ali spletna stran in aplikacija omogočata intuitivno uporabo? Lahko kupec enostavno izvede naročilo?</a:t>
            </a:r>
          </a:p>
          <a:p>
            <a:pPr marL="1200150" lvl="2" indent="-285750">
              <a:buFont typeface="Wingdings" panose="05000000000000000000" pitchFamily="2" charset="2"/>
              <a:buChar char="q"/>
            </a:pPr>
            <a:r>
              <a:rPr lang="sl-SI" sz="1600" dirty="0"/>
              <a:t>SEO in SEM </a:t>
            </a:r>
          </a:p>
          <a:p>
            <a:pPr marL="1200150" lvl="2" indent="-285750">
              <a:buFont typeface="Wingdings" panose="05000000000000000000" pitchFamily="2" charset="2"/>
              <a:buChar char="q"/>
            </a:pPr>
            <a:r>
              <a:rPr lang="sl-SI" sz="1600" dirty="0"/>
              <a:t>E-trgovanje: nakup ali prodaja izdelkov prek spleta</a:t>
            </a:r>
          </a:p>
          <a:p>
            <a:pPr marL="1200150" lvl="2" indent="-285750">
              <a:buFont typeface="Wingdings" panose="05000000000000000000" pitchFamily="2" charset="2"/>
              <a:buChar char="q"/>
            </a:pPr>
            <a:r>
              <a:rPr lang="sl-SI" sz="1600" dirty="0"/>
              <a:t>Družbeni mediji (Instagram, Facebook, TikTok)</a:t>
            </a:r>
          </a:p>
          <a:p>
            <a:pPr marL="1200150" lvl="2" indent="-285750">
              <a:buFont typeface="Wingdings" panose="05000000000000000000" pitchFamily="2" charset="2"/>
              <a:buChar char="q"/>
            </a:pPr>
            <a:r>
              <a:rPr lang="sl-SI" sz="1600" dirty="0"/>
              <a:t>Večstranska platforma </a:t>
            </a:r>
          </a:p>
          <a:p>
            <a:pPr marL="1200150" lvl="2" indent="-285750">
              <a:buFont typeface="Wingdings" panose="05000000000000000000" pitchFamily="2" charset="2"/>
              <a:buChar char="q"/>
            </a:pPr>
            <a:r>
              <a:rPr lang="sl-SI" sz="1600" dirty="0"/>
              <a:t>Mobilni marketing (aplikacije, QR kode)</a:t>
            </a:r>
          </a:p>
          <a:p>
            <a:pPr marL="1200150" lvl="2" indent="-285750">
              <a:buFont typeface="Wingdings" panose="05000000000000000000" pitchFamily="2" charset="2"/>
              <a:buChar char="q"/>
            </a:pPr>
            <a:r>
              <a:rPr lang="sl-SI" sz="1600" dirty="0"/>
              <a:t>Storitve v oblaku</a:t>
            </a:r>
          </a:p>
          <a:p>
            <a:pPr marL="1200150" lvl="2" indent="-285750">
              <a:buFont typeface="Wingdings" panose="05000000000000000000" pitchFamily="2" charset="2"/>
              <a:buChar char="q"/>
            </a:pPr>
            <a:r>
              <a:rPr lang="sl-SI" sz="1600" dirty="0"/>
              <a:t>E-CRM in avtomatizacija</a:t>
            </a:r>
          </a:p>
          <a:p>
            <a:pPr marL="1200150" lvl="2" indent="-285750">
              <a:buFont typeface="Wingdings" panose="05000000000000000000" pitchFamily="2" charset="2"/>
              <a:buChar char="q"/>
            </a:pPr>
            <a:r>
              <a:rPr lang="sl-SI" sz="1600" dirty="0"/>
              <a:t>Vhodni marketing</a:t>
            </a:r>
          </a:p>
          <a:p>
            <a:pPr marL="1200150" lvl="2" indent="-285750">
              <a:buFont typeface="Wingdings" panose="05000000000000000000" pitchFamily="2" charset="2"/>
              <a:buChar char="q"/>
            </a:pPr>
            <a:r>
              <a:rPr lang="sl-SI" sz="1600" dirty="0"/>
              <a:t>Vsebinski marketing</a:t>
            </a:r>
          </a:p>
          <a:p>
            <a:pPr lvl="1"/>
            <a:endParaRPr lang="en-GB" dirty="0"/>
          </a:p>
        </p:txBody>
      </p:sp>
    </p:spTree>
    <p:extLst>
      <p:ext uri="{BB962C8B-B14F-4D97-AF65-F5344CB8AC3E}">
        <p14:creationId xmlns:p14="http://schemas.microsoft.com/office/powerpoint/2010/main" val="35576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9</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Digitalni marketing</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407459"/>
            <a:ext cx="10905457" cy="4993341"/>
          </a:xfrm>
        </p:spPr>
        <p:txBody>
          <a:bodyPr numCol="2" spcCol="540000" rtlCol="0">
            <a:normAutofit/>
          </a:bodyPr>
          <a:lstStyle/>
          <a:p>
            <a:pPr marL="201168" lvl="1" indent="0" algn="just">
              <a:spcBef>
                <a:spcPts val="0"/>
              </a:spcBef>
              <a:spcAft>
                <a:spcPts val="0"/>
              </a:spcAft>
              <a:buNone/>
              <a:tabLst>
                <a:tab pos="139700" algn="l"/>
                <a:tab pos="457200" algn="l"/>
              </a:tabLst>
            </a:pPr>
            <a:endParaRPr lang="es-ES" b="1" dirty="0">
              <a:solidFill>
                <a:srgbClr val="262626"/>
              </a:solidFill>
            </a:endParaRPr>
          </a:p>
          <a:p>
            <a:pPr marL="171450" indent="-171450" rtl="0">
              <a:lnSpc>
                <a:spcPct val="90000"/>
              </a:lnSpc>
              <a:spcBef>
                <a:spcPts val="1800"/>
              </a:spcBef>
              <a:spcAft>
                <a:spcPts val="0"/>
              </a:spcAft>
              <a:buFont typeface="Wingdings" panose="05000000000000000000" pitchFamily="2" charset="2"/>
              <a:buChar char="§"/>
            </a:pPr>
            <a:endParaRPr lang="es-ES" sz="1600" dirty="0">
              <a:solidFill>
                <a:srgbClr val="262626"/>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pic>
        <p:nvPicPr>
          <p:cNvPr id="3" name="Picture 2"/>
          <p:cNvPicPr>
            <a:picLocks noChangeAspect="1"/>
          </p:cNvPicPr>
          <p:nvPr/>
        </p:nvPicPr>
        <p:blipFill>
          <a:blip r:embed="rId4"/>
          <a:stretch>
            <a:fillRect/>
          </a:stretch>
        </p:blipFill>
        <p:spPr>
          <a:xfrm>
            <a:off x="3359987" y="1545020"/>
            <a:ext cx="6871834" cy="5975131"/>
          </a:xfrm>
          <a:prstGeom prst="rect">
            <a:avLst/>
          </a:prstGeom>
        </p:spPr>
      </p:pic>
    </p:spTree>
    <p:extLst>
      <p:ext uri="{BB962C8B-B14F-4D97-AF65-F5344CB8AC3E}">
        <p14:creationId xmlns:p14="http://schemas.microsoft.com/office/powerpoint/2010/main" val="2216565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10</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Digitalna orodja 4.0</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lvl="1" algn="just">
              <a:spcBef>
                <a:spcPts val="0"/>
              </a:spcBef>
              <a:spcAft>
                <a:spcPts val="0"/>
              </a:spcAft>
              <a:buFont typeface="Arial" panose="020B0604020202020204" pitchFamily="34" charset="0"/>
              <a:buChar char="•"/>
            </a:pPr>
            <a:endParaRPr lang="en-US" kern="1200" dirty="0">
              <a:effectLst/>
              <a:latin typeface="Tw Cen MT" panose="020B0602020104020603" pitchFamily="34" charset="0"/>
              <a:ea typeface="Tw Cen MT" panose="020B0602020104020603" pitchFamily="34" charset="0"/>
              <a:cs typeface="Calibri" panose="020F0502020204030204" pitchFamily="34" charset="0"/>
            </a:endParaRPr>
          </a:p>
          <a:p>
            <a:pPr lvl="1">
              <a:lnSpc>
                <a:spcPct val="90000"/>
              </a:lnSpc>
              <a:spcBef>
                <a:spcPts val="1800"/>
              </a:spcBef>
              <a:spcAft>
                <a:spcPts val="0"/>
              </a:spcAft>
            </a:pPr>
            <a:r>
              <a:rPr lang="sl-SI" dirty="0">
                <a:solidFill>
                  <a:schemeClr val="accent5">
                    <a:lumMod val="50000"/>
                  </a:schemeClr>
                </a:solidFill>
                <a:latin typeface="Tw Cen MT" panose="020B0602020104020603" pitchFamily="34" charset="0"/>
                <a:sym typeface="Wingdings" panose="05000000000000000000" pitchFamily="2" charset="2"/>
              </a:rPr>
              <a:t>Poslovna inteligenca: </a:t>
            </a:r>
            <a:r>
              <a:rPr lang="sl-SI" dirty="0">
                <a:solidFill>
                  <a:schemeClr val="tx1"/>
                </a:solidFill>
                <a:latin typeface="Tw Cen MT" panose="020B0602020104020603" pitchFamily="34" charset="0"/>
                <a:sym typeface="Wingdings" panose="05000000000000000000" pitchFamily="2" charset="2"/>
              </a:rPr>
              <a:t>Pretvorba golih podatkov v informacije in uporaba informacij za usvajanje znanja. </a:t>
            </a:r>
          </a:p>
          <a:p>
            <a:pPr lvl="1">
              <a:lnSpc>
                <a:spcPct val="90000"/>
              </a:lnSpc>
              <a:spcBef>
                <a:spcPts val="1800"/>
              </a:spcBef>
              <a:spcAft>
                <a:spcPts val="0"/>
              </a:spcAft>
            </a:pPr>
            <a:r>
              <a:rPr lang="sl-SI" dirty="0">
                <a:solidFill>
                  <a:schemeClr val="accent5">
                    <a:lumMod val="50000"/>
                  </a:schemeClr>
                </a:solidFill>
                <a:latin typeface="Tw Cen MT" panose="020B0602020104020603" pitchFamily="34" charset="0"/>
              </a:rPr>
              <a:t>IoT in M2M: </a:t>
            </a:r>
            <a:r>
              <a:rPr lang="sl-SI" dirty="0">
                <a:solidFill>
                  <a:schemeClr val="tx1"/>
                </a:solidFill>
                <a:latin typeface="Tw Cen MT" panose="020B0602020104020603" pitchFamily="34" charset="0"/>
              </a:rPr>
              <a:t>Združevanje in povezovanje naprav ter predmetov prek omrežja, pri čemer so vsi vidni.</a:t>
            </a:r>
          </a:p>
          <a:p>
            <a:pPr lvl="1">
              <a:lnSpc>
                <a:spcPct val="90000"/>
              </a:lnSpc>
              <a:spcBef>
                <a:spcPts val="1800"/>
              </a:spcBef>
              <a:spcAft>
                <a:spcPts val="0"/>
              </a:spcAft>
            </a:pPr>
            <a:r>
              <a:rPr lang="sl-SI" dirty="0">
                <a:solidFill>
                  <a:schemeClr val="accent5">
                    <a:lumMod val="50000"/>
                  </a:schemeClr>
                </a:solidFill>
                <a:latin typeface="Tw Cen MT" panose="020B0602020104020603" pitchFamily="34" charset="0"/>
                <a:sym typeface="Wingdings" panose="05000000000000000000" pitchFamily="2" charset="2"/>
              </a:rPr>
              <a:t>Prostorska inteligenca: </a:t>
            </a:r>
            <a:r>
              <a:rPr lang="sl-SI" dirty="0">
                <a:solidFill>
                  <a:schemeClr val="tx1"/>
                </a:solidFill>
                <a:latin typeface="Tw Cen MT" panose="020B0602020104020603" pitchFamily="34" charset="0"/>
                <a:sym typeface="Wingdings" panose="05000000000000000000" pitchFamily="2" charset="2"/>
              </a:rPr>
              <a:t>Zbiranje in analiza geografskih podatkov ter njihova pretvorba v strateško pomembne informacije.</a:t>
            </a:r>
          </a:p>
          <a:p>
            <a:pPr lvl="1">
              <a:lnSpc>
                <a:spcPct val="90000"/>
              </a:lnSpc>
              <a:spcBef>
                <a:spcPts val="1800"/>
              </a:spcBef>
              <a:spcAft>
                <a:spcPts val="0"/>
              </a:spcAft>
            </a:pPr>
            <a:r>
              <a:rPr lang="sl-SI" dirty="0">
                <a:solidFill>
                  <a:schemeClr val="accent5">
                    <a:lumMod val="50000"/>
                  </a:schemeClr>
                </a:solidFill>
                <a:latin typeface="Tw Cen MT" panose="020B0602020104020603" pitchFamily="34" charset="0"/>
              </a:rPr>
              <a:t>Analiza razpoloženja: </a:t>
            </a:r>
            <a:r>
              <a:rPr lang="sl-SI" dirty="0">
                <a:solidFill>
                  <a:schemeClr val="tx1"/>
                </a:solidFill>
                <a:latin typeface="Tw Cen MT" panose="020B0602020104020603" pitchFamily="34" charset="0"/>
              </a:rPr>
              <a:t>Obdelava jezika in besedil z namenom prepoznavanja, vrednotenja in preučevanja razpoloženja kupcev in različnih subjektivnih odzivov.</a:t>
            </a:r>
          </a:p>
          <a:p>
            <a:pPr lvl="1">
              <a:lnSpc>
                <a:spcPct val="90000"/>
              </a:lnSpc>
              <a:spcBef>
                <a:spcPts val="1800"/>
              </a:spcBef>
              <a:spcAft>
                <a:spcPts val="0"/>
              </a:spcAft>
            </a:pPr>
            <a:endParaRPr lang="en-US" dirty="0">
              <a:solidFill>
                <a:schemeClr val="accent5">
                  <a:lumMod val="50000"/>
                </a:schemeClr>
              </a:solidFill>
              <a:latin typeface="Tw Cen MT" panose="020B0602020104020603" pitchFamily="34" charset="0"/>
            </a:endParaRPr>
          </a:p>
          <a:p>
            <a:pPr lvl="1">
              <a:lnSpc>
                <a:spcPct val="90000"/>
              </a:lnSpc>
              <a:spcBef>
                <a:spcPts val="1800"/>
              </a:spcBef>
              <a:spcAft>
                <a:spcPts val="0"/>
              </a:spcAft>
            </a:pPr>
            <a:r>
              <a:rPr lang="sl-SI" dirty="0">
                <a:solidFill>
                  <a:schemeClr val="accent5">
                    <a:lumMod val="50000"/>
                  </a:schemeClr>
                </a:solidFill>
                <a:latin typeface="Tw Cen MT" panose="020B0602020104020603" pitchFamily="34" charset="0"/>
              </a:rPr>
              <a:t>Tehnologija veriženja podatkovnih blokov (t. i. blockchain): </a:t>
            </a:r>
            <a:r>
              <a:rPr lang="sl-SI" dirty="0">
                <a:solidFill>
                  <a:schemeClr val="tx1"/>
                </a:solidFill>
                <a:latin typeface="Tw Cen MT" panose="020B0602020104020603" pitchFamily="34" charset="0"/>
              </a:rPr>
              <a:t>Blockchain je javna digitalna knjiga transakcij, ki beleži podatke na način, da je do njih težko nepooblaščeno dostopati ali jih spreminjati. Tehnologija omogoča posameznikom varno medsebojno komuniciranje brez kakršnih koli posrednikov, kot so vlade, banke ali druge ustanove.</a:t>
            </a:r>
          </a:p>
          <a:p>
            <a:pPr lvl="1">
              <a:lnSpc>
                <a:spcPct val="90000"/>
              </a:lnSpc>
              <a:spcBef>
                <a:spcPts val="1800"/>
              </a:spcBef>
              <a:spcAft>
                <a:spcPts val="0"/>
              </a:spcAft>
            </a:pPr>
            <a:r>
              <a:rPr lang="sl-SI" dirty="0">
                <a:solidFill>
                  <a:schemeClr val="accent5">
                    <a:lumMod val="50000"/>
                  </a:schemeClr>
                </a:solidFill>
                <a:latin typeface="Tw Cen MT" panose="020B0602020104020603" pitchFamily="34" charset="0"/>
              </a:rPr>
              <a:t>Od govora k besedilu: </a:t>
            </a:r>
            <a:r>
              <a:rPr lang="sl-SI" dirty="0">
                <a:solidFill>
                  <a:schemeClr val="tx1"/>
                </a:solidFill>
                <a:latin typeface="Tw Cen MT" panose="020B0602020104020603" pitchFamily="34" charset="-18"/>
              </a:rPr>
              <a:t>pretvorba govora v digitalno besedilo na osnovi prepoznave glasu.</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25135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a:t>Veliko sreče!</a:t>
            </a:r>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3.xml><?xml version="1.0" encoding="utf-8"?>
<ds:datastoreItem xmlns:ds="http://schemas.openxmlformats.org/officeDocument/2006/customXml" ds:itemID="{318F16D9-EB65-4F11-9CD9-58377B437CF8}">
  <ds:schemaRefs>
    <ds:schemaRef ds:uri="71af3243-3dd4-4a8d-8c0d-dd76da1f02a5"/>
    <ds:schemaRef ds:uri="http://purl.org/dc/terms/"/>
    <ds:schemaRef ds:uri="http://schemas.microsoft.com/office/2006/documentManagement/types"/>
    <ds:schemaRef ds:uri="http://purl.org/dc/elements/1.1/"/>
    <ds:schemaRef ds:uri="http://www.w3.org/XML/1998/namespace"/>
    <ds:schemaRef ds:uri="http://purl.org/dc/dcmitype/"/>
    <ds:schemaRef ds:uri="http://schemas.microsoft.com/office/infopath/2007/PartnerControls"/>
    <ds:schemaRef ds:uri="http://schemas.openxmlformats.org/package/2006/metadata/core-properties"/>
    <ds:schemaRef ds:uri="16c05727-aa75-4e4a-9b5f-8a80a116589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0</TotalTime>
  <Words>758</Words>
  <Application>Microsoft Office PowerPoint</Application>
  <PresentationFormat>Širokozaslonsko</PresentationFormat>
  <Paragraphs>123</Paragraphs>
  <Slides>11</Slides>
  <Notes>11</Notes>
  <HiddenSlides>0</HiddenSlides>
  <MMClips>0</MMClips>
  <ScaleCrop>false</ScaleCrop>
  <HeadingPairs>
    <vt:vector size="6" baseType="variant">
      <vt:variant>
        <vt:lpstr>Uporabljene pisave</vt:lpstr>
      </vt:variant>
      <vt:variant>
        <vt:i4>7</vt:i4>
      </vt:variant>
      <vt:variant>
        <vt:lpstr>Tema</vt:lpstr>
      </vt:variant>
      <vt:variant>
        <vt:i4>1</vt:i4>
      </vt:variant>
      <vt:variant>
        <vt:lpstr>Naslovi diapozitivov</vt:lpstr>
      </vt:variant>
      <vt:variant>
        <vt:i4>11</vt:i4>
      </vt:variant>
    </vt:vector>
  </HeadingPairs>
  <TitlesOfParts>
    <vt:vector size="19" baseType="lpstr">
      <vt:lpstr>Arial</vt:lpstr>
      <vt:lpstr>Calibri</vt:lpstr>
      <vt:lpstr>Calibri Light</vt:lpstr>
      <vt:lpstr>Courier New</vt:lpstr>
      <vt:lpstr>Tw Cen MT</vt:lpstr>
      <vt:lpstr>Twentieth Century</vt:lpstr>
      <vt:lpstr>Wingdings</vt:lpstr>
      <vt:lpstr>RetrospectVTI</vt:lpstr>
      <vt:lpstr>PowerPointova predstavitev</vt:lpstr>
      <vt:lpstr>MODUL 5 - NAVEZOVANJE STIKOV S KUPCI IN POVEČEVANJE PRODAJE</vt:lpstr>
      <vt:lpstr>Preden začnete</vt:lpstr>
      <vt:lpstr>Preden začnete</vt:lpstr>
      <vt:lpstr>Opredelitev marketinške strategije</vt:lpstr>
      <vt:lpstr>Marketinško upravljanje</vt:lpstr>
      <vt:lpstr>Marketinški načrt</vt:lpstr>
      <vt:lpstr>Digitalni marketing</vt:lpstr>
      <vt:lpstr>Digitalni marketing</vt:lpstr>
      <vt:lpstr>Digitalna orodja 4.0</vt:lpstr>
      <vt:lpstr>Veliko sreče!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