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725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307" r:id="rId7"/>
    <p:sldId id="313" r:id="rId8"/>
    <p:sldId id="314" r:id="rId9"/>
    <p:sldId id="315" r:id="rId10"/>
    <p:sldId id="316" r:id="rId11"/>
    <p:sldId id="317" r:id="rId12"/>
    <p:sldId id="320" r:id="rId13"/>
    <p:sldId id="318" r:id="rId14"/>
    <p:sldId id="319" r:id="rId15"/>
    <p:sldId id="292" r:id="rId16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AE50564F-E098-4FAB-A1D5-61B885E684A6}">
          <p14:sldIdLst>
            <p14:sldId id="256"/>
            <p14:sldId id="257"/>
            <p14:sldId id="307"/>
            <p14:sldId id="313"/>
            <p14:sldId id="314"/>
            <p14:sldId id="315"/>
            <p14:sldId id="316"/>
            <p14:sldId id="317"/>
            <p14:sldId id="320"/>
            <p14:sldId id="318"/>
            <p14:sldId id="319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" name="Avtor" initials="A" lastIdx="0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FF3399"/>
    <a:srgbClr val="3042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 autoAdjust="0"/>
    <p:restoredTop sz="94291" autoAdjust="0"/>
  </p:normalViewPr>
  <p:slideViewPr>
    <p:cSldViewPr snapToGrid="0" showGuides="1">
      <p:cViewPr varScale="1">
        <p:scale>
          <a:sx n="108" d="100"/>
          <a:sy n="108" d="100"/>
        </p:scale>
        <p:origin x="654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5" d="100"/>
          <a:sy n="55" d="100"/>
        </p:scale>
        <p:origin x="2022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503D04-C97E-4622-AE07-D0307CB3B4CA}" type="doc">
      <dgm:prSet loTypeId="urn:microsoft.com/office/officeart/2018/2/layout/IconVerticalSolidList#1" loCatId="icon" qsTypeId="urn:microsoft.com/office/officeart/2005/8/quickstyle/simple1" qsCatId="simple" csTypeId="urn:microsoft.com/office/officeart/2005/8/colors/accent5_2" csCatId="accent5" phldr="1"/>
      <dgm:spPr/>
      <dgm:t>
        <a:bodyPr rtlCol="0"/>
        <a:lstStyle/>
        <a:p>
          <a:pPr rtl="0"/>
          <a:endParaRPr lang="en-US"/>
        </a:p>
      </dgm:t>
    </dgm:pt>
    <dgm:pt modelId="{AAC263CB-8256-4B03-92FE-1622698FB3E9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/>
            <a:t>Preden začnete</a:t>
          </a:r>
        </a:p>
      </dgm:t>
    </dgm:pt>
    <dgm:pt modelId="{0BEED663-FC38-4EAD-940F-4C475D2C87DB}" type="parTrans" cxnId="{C5E94186-9CB6-4C42-92B3-C546CC53A7B9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808B76D0-8EC7-469A-93AC-7A6017188A9D}" type="sibTrans" cxnId="{C5E94186-9CB6-4C42-92B3-C546CC53A7B9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4E8D2E69-0173-4BD3-B96A-7A9C5DD12B47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/>
            <a:t>Določitev finančnih potreb in virov financiranja</a:t>
          </a:r>
        </a:p>
      </dgm:t>
    </dgm:pt>
    <dgm:pt modelId="{B954BF22-E3B3-4A1C-802E-590228BE2D9C}" type="parTrans" cxnId="{0F866C41-EB5F-47BD-A2CD-A58671F15B67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FEF1E80E-8A9E-4B0A-817C-2A4CFDCF3FB2}" type="sibTrans" cxnId="{0F866C41-EB5F-47BD-A2CD-A58671F15B67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93A6A030-ABAB-4EFA-B539-0FDB3E07C1EF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/>
            <a:t>Financiranje in načrt finančnega upravljanja</a:t>
          </a:r>
        </a:p>
      </dgm:t>
    </dgm:pt>
    <dgm:pt modelId="{3D674B97-6DC6-4A12-85BA-0976D3064237}" type="parTrans" cxnId="{4B40C8DC-6B57-4F5B-8440-7241C649700B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BFE0749E-E343-4A6F-BD09-2810EE6B4BD7}" type="sibTrans" cxnId="{4B40C8DC-6B57-4F5B-8440-7241C649700B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76D56F19-2708-49DB-8F92-D8AC45F23A9A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 dirty="0"/>
            <a:t>Komunikacija s ključnimi deležniki</a:t>
          </a:r>
        </a:p>
      </dgm:t>
    </dgm:pt>
    <dgm:pt modelId="{9D5610C2-0A12-494A-AC46-8DD17C08B09F}" type="parTrans" cxnId="{32E90211-17E0-4DDF-9274-DD3E46D811B8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EC8965A1-F755-4945-8AAC-DCF1F68F011E}" type="sibTrans" cxnId="{32E90211-17E0-4DDF-9274-DD3E46D811B8}">
      <dgm:prSet/>
      <dgm:spPr/>
      <dgm:t>
        <a:bodyPr rtlCol="0"/>
        <a:lstStyle/>
        <a:p>
          <a:pPr rtl="0"/>
          <a:endParaRPr lang="es-ES" sz="2400" noProof="0" dirty="0"/>
        </a:p>
      </dgm:t>
    </dgm:pt>
    <dgm:pt modelId="{22C57FFA-B13B-490C-8C13-C820AC89CF1F}">
      <dgm:prSet custT="1"/>
      <dgm:spPr/>
      <dgm:t>
        <a:bodyPr rtlCol="0"/>
        <a:lstStyle/>
        <a:p>
          <a:pPr>
            <a:lnSpc>
              <a:spcPct val="100000"/>
            </a:lnSpc>
          </a:pPr>
          <a:r>
            <a:rPr lang="sl-SI" sz="1800" b="1" dirty="0"/>
            <a:t>Stalni nadzor nad poslovnim napredkom</a:t>
          </a:r>
        </a:p>
      </dgm:t>
    </dgm:pt>
    <dgm:pt modelId="{7A9DACC2-2539-411D-ABCB-D50ADC4455EF}" type="parTrans" cxnId="{A587D8B5-EF31-4D5F-B0A2-F10165FA0FA4}">
      <dgm:prSet/>
      <dgm:spPr/>
      <dgm:t>
        <a:bodyPr/>
        <a:lstStyle/>
        <a:p>
          <a:endParaRPr lang="es-ES" sz="2400"/>
        </a:p>
      </dgm:t>
    </dgm:pt>
    <dgm:pt modelId="{A188F02C-3A6E-40A2-8D4B-3C5FEA2E5074}" type="sibTrans" cxnId="{A587D8B5-EF31-4D5F-B0A2-F10165FA0FA4}">
      <dgm:prSet/>
      <dgm:spPr/>
      <dgm:t>
        <a:bodyPr/>
        <a:lstStyle/>
        <a:p>
          <a:endParaRPr lang="es-ES" sz="2400"/>
        </a:p>
      </dgm:t>
    </dgm:pt>
    <dgm:pt modelId="{39166502-40B2-441C-8391-3FB2E3F462D9}" type="pres">
      <dgm:prSet presAssocID="{D4503D04-C97E-4622-AE07-D0307CB3B4CA}" presName="root" presStyleCnt="0">
        <dgm:presLayoutVars>
          <dgm:dir/>
          <dgm:resizeHandles val="exact"/>
        </dgm:presLayoutVars>
      </dgm:prSet>
      <dgm:spPr/>
    </dgm:pt>
    <dgm:pt modelId="{2FE2D3FA-309E-4C49-82F5-739475F937A2}" type="pres">
      <dgm:prSet presAssocID="{AAC263CB-8256-4B03-92FE-1622698FB3E9}" presName="compNode" presStyleCnt="0"/>
      <dgm:spPr/>
    </dgm:pt>
    <dgm:pt modelId="{A913A8AD-8B01-4110-A29F-10CC5F7A2D5A}" type="pres">
      <dgm:prSet presAssocID="{AAC263CB-8256-4B03-92FE-1622698FB3E9}" presName="bgRect" presStyleLbl="bgShp" presStyleIdx="0" presStyleCnt="5"/>
      <dgm:spPr/>
    </dgm:pt>
    <dgm:pt modelId="{25B2245B-A34B-48ED-A134-55D6D3C49DD6}" type="pres">
      <dgm:prSet presAssocID="{AAC263CB-8256-4B03-92FE-1622698FB3E9}" presName="iconRect" presStyleLbl="node1" presStyleIdx="0" presStyleCnt="5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A4182B5C-E0A1-40BE-97BB-895E1E017E1E}" type="pres">
      <dgm:prSet presAssocID="{AAC263CB-8256-4B03-92FE-1622698FB3E9}" presName="spaceRect" presStyleCnt="0"/>
      <dgm:spPr/>
    </dgm:pt>
    <dgm:pt modelId="{7AD3242E-FC26-455F-B6ED-8FC692CBD89E}" type="pres">
      <dgm:prSet presAssocID="{AAC263CB-8256-4B03-92FE-1622698FB3E9}" presName="parTx" presStyleLbl="revTx" presStyleIdx="0" presStyleCnt="5">
        <dgm:presLayoutVars>
          <dgm:chMax val="0"/>
          <dgm:chPref val="0"/>
        </dgm:presLayoutVars>
      </dgm:prSet>
      <dgm:spPr/>
    </dgm:pt>
    <dgm:pt modelId="{594CB585-2BEC-4328-A7FA-33C488D58783}" type="pres">
      <dgm:prSet presAssocID="{808B76D0-8EC7-469A-93AC-7A6017188A9D}" presName="sibTrans" presStyleCnt="0"/>
      <dgm:spPr/>
    </dgm:pt>
    <dgm:pt modelId="{2719FFC6-2D0F-438B-8997-447483C0AD39}" type="pres">
      <dgm:prSet presAssocID="{4E8D2E69-0173-4BD3-B96A-7A9C5DD12B47}" presName="compNode" presStyleCnt="0"/>
      <dgm:spPr/>
    </dgm:pt>
    <dgm:pt modelId="{8AC75408-A83A-4B24-A30F-7377A08565C6}" type="pres">
      <dgm:prSet presAssocID="{4E8D2E69-0173-4BD3-B96A-7A9C5DD12B47}" presName="bgRect" presStyleLbl="bgShp" presStyleIdx="1" presStyleCnt="5"/>
      <dgm:spPr/>
    </dgm:pt>
    <dgm:pt modelId="{5088C622-3FFB-47D9-A26D-06054D22A5A7}" type="pres">
      <dgm:prSet presAssocID="{4E8D2E69-0173-4BD3-B96A-7A9C5DD12B47}" presName="iconRect" presStyleLbl="node1" presStyleIdx="1" presStyleCnt="5"/>
      <dgm:spPr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9FF22361-0B05-4462-BB88-3885C3AC2C02}" type="pres">
      <dgm:prSet presAssocID="{4E8D2E69-0173-4BD3-B96A-7A9C5DD12B47}" presName="spaceRect" presStyleCnt="0"/>
      <dgm:spPr/>
    </dgm:pt>
    <dgm:pt modelId="{DB221D5C-8E51-47CA-9565-DA91D94E4D76}" type="pres">
      <dgm:prSet presAssocID="{4E8D2E69-0173-4BD3-B96A-7A9C5DD12B47}" presName="parTx" presStyleLbl="revTx" presStyleIdx="1" presStyleCnt="5">
        <dgm:presLayoutVars>
          <dgm:chMax val="0"/>
          <dgm:chPref val="0"/>
        </dgm:presLayoutVars>
      </dgm:prSet>
      <dgm:spPr/>
    </dgm:pt>
    <dgm:pt modelId="{992BF26A-A15E-47C7-BD99-938750D2A969}" type="pres">
      <dgm:prSet presAssocID="{FEF1E80E-8A9E-4B0A-817C-2A4CFDCF3FB2}" presName="sibTrans" presStyleCnt="0"/>
      <dgm:spPr/>
    </dgm:pt>
    <dgm:pt modelId="{FBDE2D1D-30AD-4684-9397-F4E6543A3644}" type="pres">
      <dgm:prSet presAssocID="{93A6A030-ABAB-4EFA-B539-0FDB3E07C1EF}" presName="compNode" presStyleCnt="0"/>
      <dgm:spPr/>
    </dgm:pt>
    <dgm:pt modelId="{C01A6FD6-644F-4A38-8AAF-FA2CD15EFB95}" type="pres">
      <dgm:prSet presAssocID="{93A6A030-ABAB-4EFA-B539-0FDB3E07C1EF}" presName="bgRect" presStyleLbl="bgShp" presStyleIdx="2" presStyleCnt="5"/>
      <dgm:spPr/>
    </dgm:pt>
    <dgm:pt modelId="{5EA392A0-C484-48E8-81EA-8479B0B6C090}" type="pres">
      <dgm:prSet presAssocID="{93A6A030-ABAB-4EFA-B539-0FDB3E07C1EF}" presName="iconRect" presStyleLbl="node1" presStyleIdx="2" presStyleCnt="5"/>
      <dgm:spPr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ud Computing"/>
        </a:ext>
      </dgm:extLst>
    </dgm:pt>
    <dgm:pt modelId="{8C399FA1-94C6-4518-9967-9BBB0F60E37D}" type="pres">
      <dgm:prSet presAssocID="{93A6A030-ABAB-4EFA-B539-0FDB3E07C1EF}" presName="spaceRect" presStyleCnt="0"/>
      <dgm:spPr/>
    </dgm:pt>
    <dgm:pt modelId="{0F594D1E-8E8D-452F-9A66-DA5B842B5860}" type="pres">
      <dgm:prSet presAssocID="{93A6A030-ABAB-4EFA-B539-0FDB3E07C1EF}" presName="parTx" presStyleLbl="revTx" presStyleIdx="2" presStyleCnt="5">
        <dgm:presLayoutVars>
          <dgm:chMax val="0"/>
          <dgm:chPref val="0"/>
        </dgm:presLayoutVars>
      </dgm:prSet>
      <dgm:spPr/>
    </dgm:pt>
    <dgm:pt modelId="{2D705EC2-CBBE-47E4-AEA2-2AD46F082614}" type="pres">
      <dgm:prSet presAssocID="{BFE0749E-E343-4A6F-BD09-2810EE6B4BD7}" presName="sibTrans" presStyleCnt="0"/>
      <dgm:spPr/>
    </dgm:pt>
    <dgm:pt modelId="{69A5F660-6AC2-4616-9DD2-97B69A02AC94}" type="pres">
      <dgm:prSet presAssocID="{76D56F19-2708-49DB-8F92-D8AC45F23A9A}" presName="compNode" presStyleCnt="0"/>
      <dgm:spPr/>
    </dgm:pt>
    <dgm:pt modelId="{6DC3A653-9B12-4739-B88C-98A411249860}" type="pres">
      <dgm:prSet presAssocID="{76D56F19-2708-49DB-8F92-D8AC45F23A9A}" presName="bgRect" presStyleLbl="bgShp" presStyleIdx="3" presStyleCnt="5" custLinFactNeighborX="-6777" custLinFactNeighborY="-2917"/>
      <dgm:spPr/>
    </dgm:pt>
    <dgm:pt modelId="{9821C656-EFEF-430D-BD29-9D4BB92DACB1}" type="pres">
      <dgm:prSet presAssocID="{76D56F19-2708-49DB-8F92-D8AC45F23A9A}" presName="iconRect" presStyleLbl="node1" presStyleIdx="3" presStyleCnt="5"/>
      <dgm:spPr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erver"/>
        </a:ext>
      </dgm:extLst>
    </dgm:pt>
    <dgm:pt modelId="{6A33AFBD-FA33-4891-9EEE-80A564935B4E}" type="pres">
      <dgm:prSet presAssocID="{76D56F19-2708-49DB-8F92-D8AC45F23A9A}" presName="spaceRect" presStyleCnt="0"/>
      <dgm:spPr/>
    </dgm:pt>
    <dgm:pt modelId="{F897ECCA-F261-4E89-8F4D-FFABF292E2CC}" type="pres">
      <dgm:prSet presAssocID="{76D56F19-2708-49DB-8F92-D8AC45F23A9A}" presName="parTx" presStyleLbl="revTx" presStyleIdx="3" presStyleCnt="5">
        <dgm:presLayoutVars>
          <dgm:chMax val="0"/>
          <dgm:chPref val="0"/>
        </dgm:presLayoutVars>
      </dgm:prSet>
      <dgm:spPr/>
    </dgm:pt>
    <dgm:pt modelId="{E9553C28-6513-44C5-8832-9C34809FFC0A}" type="pres">
      <dgm:prSet presAssocID="{EC8965A1-F755-4945-8AAC-DCF1F68F011E}" presName="sibTrans" presStyleCnt="0"/>
      <dgm:spPr/>
    </dgm:pt>
    <dgm:pt modelId="{C073EDBA-3965-4693-AC06-E94BF946B0F7}" type="pres">
      <dgm:prSet presAssocID="{22C57FFA-B13B-490C-8C13-C820AC89CF1F}" presName="compNode" presStyleCnt="0"/>
      <dgm:spPr/>
    </dgm:pt>
    <dgm:pt modelId="{95D4EC97-6C6F-42E6-BF74-D15D757533CE}" type="pres">
      <dgm:prSet presAssocID="{22C57FFA-B13B-490C-8C13-C820AC89CF1F}" presName="bgRect" presStyleLbl="bgShp" presStyleIdx="4" presStyleCnt="5"/>
      <dgm:spPr>
        <a:xfrm>
          <a:off x="0" y="3254743"/>
          <a:ext cx="3724657" cy="594245"/>
        </a:xfrm>
        <a:prstGeom prst="roundRect">
          <a:avLst>
            <a:gd name="adj" fmla="val 10000"/>
          </a:avLst>
        </a:prstGeom>
      </dgm:spPr>
    </dgm:pt>
    <dgm:pt modelId="{F92DC60F-2591-4D8F-AF94-7326BCC0B6CD}" type="pres">
      <dgm:prSet presAssocID="{22C57FFA-B13B-490C-8C13-C820AC89CF1F}" presName="iconRect" presStyleLbl="node1" presStyleIdx="4" presStyleCnt="5"/>
      <dgm:spPr/>
    </dgm:pt>
    <dgm:pt modelId="{7DEEE4AF-62C2-4EAD-83A4-4A5E233B05F2}" type="pres">
      <dgm:prSet presAssocID="{22C57FFA-B13B-490C-8C13-C820AC89CF1F}" presName="spaceRect" presStyleCnt="0"/>
      <dgm:spPr/>
    </dgm:pt>
    <dgm:pt modelId="{C78992F7-604A-46E8-9517-CDD30A21FF76}" type="pres">
      <dgm:prSet presAssocID="{22C57FFA-B13B-490C-8C13-C820AC89CF1F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A89D203-428B-4050-8CA3-8CA6BC4D6661}" type="presOf" srcId="{93A6A030-ABAB-4EFA-B539-0FDB3E07C1EF}" destId="{0F594D1E-8E8D-452F-9A66-DA5B842B5860}" srcOrd="0" destOrd="0" presId="urn:microsoft.com/office/officeart/2018/2/layout/IconVerticalSolidList#1"/>
    <dgm:cxn modelId="{32E90211-17E0-4DDF-9274-DD3E46D811B8}" srcId="{D4503D04-C97E-4622-AE07-D0307CB3B4CA}" destId="{76D56F19-2708-49DB-8F92-D8AC45F23A9A}" srcOrd="3" destOrd="0" parTransId="{9D5610C2-0A12-494A-AC46-8DD17C08B09F}" sibTransId="{EC8965A1-F755-4945-8AAC-DCF1F68F011E}"/>
    <dgm:cxn modelId="{2CCC003E-B7AD-4C30-9C6F-8B298514477E}" type="presOf" srcId="{AAC263CB-8256-4B03-92FE-1622698FB3E9}" destId="{7AD3242E-FC26-455F-B6ED-8FC692CBD89E}" srcOrd="0" destOrd="0" presId="urn:microsoft.com/office/officeart/2018/2/layout/IconVerticalSolidList#1"/>
    <dgm:cxn modelId="{0F866C41-EB5F-47BD-A2CD-A58671F15B67}" srcId="{D4503D04-C97E-4622-AE07-D0307CB3B4CA}" destId="{4E8D2E69-0173-4BD3-B96A-7A9C5DD12B47}" srcOrd="1" destOrd="0" parTransId="{B954BF22-E3B3-4A1C-802E-590228BE2D9C}" sibTransId="{FEF1E80E-8A9E-4B0A-817C-2A4CFDCF3FB2}"/>
    <dgm:cxn modelId="{E7C78E61-E3FA-445D-BAF9-CB775E344677}" type="presOf" srcId="{D4503D04-C97E-4622-AE07-D0307CB3B4CA}" destId="{39166502-40B2-441C-8391-3FB2E3F462D9}" srcOrd="0" destOrd="0" presId="urn:microsoft.com/office/officeart/2018/2/layout/IconVerticalSolidList#1"/>
    <dgm:cxn modelId="{635B0E67-42B7-49FB-85DB-30FBD7FAF9C8}" type="presOf" srcId="{22C57FFA-B13B-490C-8C13-C820AC89CF1F}" destId="{C78992F7-604A-46E8-9517-CDD30A21FF76}" srcOrd="0" destOrd="0" presId="urn:microsoft.com/office/officeart/2018/2/layout/IconVerticalSolidList#1"/>
    <dgm:cxn modelId="{B134F768-96E5-44D1-BBE9-E70A3003C06F}" type="presOf" srcId="{76D56F19-2708-49DB-8F92-D8AC45F23A9A}" destId="{F897ECCA-F261-4E89-8F4D-FFABF292E2CC}" srcOrd="0" destOrd="0" presId="urn:microsoft.com/office/officeart/2018/2/layout/IconVerticalSolidList#1"/>
    <dgm:cxn modelId="{8DD3354A-9D83-49A7-80C3-4F8667147AC2}" type="presOf" srcId="{4E8D2E69-0173-4BD3-B96A-7A9C5DD12B47}" destId="{DB221D5C-8E51-47CA-9565-DA91D94E4D76}" srcOrd="0" destOrd="0" presId="urn:microsoft.com/office/officeart/2018/2/layout/IconVerticalSolidList#1"/>
    <dgm:cxn modelId="{C5E94186-9CB6-4C42-92B3-C546CC53A7B9}" srcId="{D4503D04-C97E-4622-AE07-D0307CB3B4CA}" destId="{AAC263CB-8256-4B03-92FE-1622698FB3E9}" srcOrd="0" destOrd="0" parTransId="{0BEED663-FC38-4EAD-940F-4C475D2C87DB}" sibTransId="{808B76D0-8EC7-469A-93AC-7A6017188A9D}"/>
    <dgm:cxn modelId="{A587D8B5-EF31-4D5F-B0A2-F10165FA0FA4}" srcId="{D4503D04-C97E-4622-AE07-D0307CB3B4CA}" destId="{22C57FFA-B13B-490C-8C13-C820AC89CF1F}" srcOrd="4" destOrd="0" parTransId="{7A9DACC2-2539-411D-ABCB-D50ADC4455EF}" sibTransId="{A188F02C-3A6E-40A2-8D4B-3C5FEA2E5074}"/>
    <dgm:cxn modelId="{4B40C8DC-6B57-4F5B-8440-7241C649700B}" srcId="{D4503D04-C97E-4622-AE07-D0307CB3B4CA}" destId="{93A6A030-ABAB-4EFA-B539-0FDB3E07C1EF}" srcOrd="2" destOrd="0" parTransId="{3D674B97-6DC6-4A12-85BA-0976D3064237}" sibTransId="{BFE0749E-E343-4A6F-BD09-2810EE6B4BD7}"/>
    <dgm:cxn modelId="{26ADDC92-B8C0-494E-8C80-6C6005724D17}" type="presParOf" srcId="{39166502-40B2-441C-8391-3FB2E3F462D9}" destId="{2FE2D3FA-309E-4C49-82F5-739475F937A2}" srcOrd="0" destOrd="0" presId="urn:microsoft.com/office/officeart/2018/2/layout/IconVerticalSolidList#1"/>
    <dgm:cxn modelId="{C29062AE-62BE-454A-B75E-11F5FDBE6F09}" type="presParOf" srcId="{2FE2D3FA-309E-4C49-82F5-739475F937A2}" destId="{A913A8AD-8B01-4110-A29F-10CC5F7A2D5A}" srcOrd="0" destOrd="0" presId="urn:microsoft.com/office/officeart/2018/2/layout/IconVerticalSolidList#1"/>
    <dgm:cxn modelId="{80BF740B-B489-4A39-892F-07E44CC5C1C0}" type="presParOf" srcId="{2FE2D3FA-309E-4C49-82F5-739475F937A2}" destId="{25B2245B-A34B-48ED-A134-55D6D3C49DD6}" srcOrd="1" destOrd="0" presId="urn:microsoft.com/office/officeart/2018/2/layout/IconVerticalSolidList#1"/>
    <dgm:cxn modelId="{72A78F66-F5FB-4F1D-B34F-9288A80DCCF9}" type="presParOf" srcId="{2FE2D3FA-309E-4C49-82F5-739475F937A2}" destId="{A4182B5C-E0A1-40BE-97BB-895E1E017E1E}" srcOrd="2" destOrd="0" presId="urn:microsoft.com/office/officeart/2018/2/layout/IconVerticalSolidList#1"/>
    <dgm:cxn modelId="{CDADCEFC-3325-4B77-BD33-28C0E7EC68DF}" type="presParOf" srcId="{2FE2D3FA-309E-4C49-82F5-739475F937A2}" destId="{7AD3242E-FC26-455F-B6ED-8FC692CBD89E}" srcOrd="3" destOrd="0" presId="urn:microsoft.com/office/officeart/2018/2/layout/IconVerticalSolidList#1"/>
    <dgm:cxn modelId="{B255CD1F-DC14-4C81-98E0-ED70E678F155}" type="presParOf" srcId="{39166502-40B2-441C-8391-3FB2E3F462D9}" destId="{594CB585-2BEC-4328-A7FA-33C488D58783}" srcOrd="1" destOrd="0" presId="urn:microsoft.com/office/officeart/2018/2/layout/IconVerticalSolidList#1"/>
    <dgm:cxn modelId="{F2C358A5-0DE0-4A85-B08B-B346A7FD8C92}" type="presParOf" srcId="{39166502-40B2-441C-8391-3FB2E3F462D9}" destId="{2719FFC6-2D0F-438B-8997-447483C0AD39}" srcOrd="2" destOrd="0" presId="urn:microsoft.com/office/officeart/2018/2/layout/IconVerticalSolidList#1"/>
    <dgm:cxn modelId="{A144F9DA-B024-432F-8025-B502433DE1A9}" type="presParOf" srcId="{2719FFC6-2D0F-438B-8997-447483C0AD39}" destId="{8AC75408-A83A-4B24-A30F-7377A08565C6}" srcOrd="0" destOrd="0" presId="urn:microsoft.com/office/officeart/2018/2/layout/IconVerticalSolidList#1"/>
    <dgm:cxn modelId="{B235678E-76FA-42F1-85AC-CA9A11513663}" type="presParOf" srcId="{2719FFC6-2D0F-438B-8997-447483C0AD39}" destId="{5088C622-3FFB-47D9-A26D-06054D22A5A7}" srcOrd="1" destOrd="0" presId="urn:microsoft.com/office/officeart/2018/2/layout/IconVerticalSolidList#1"/>
    <dgm:cxn modelId="{0D6A5454-FE3D-4816-8149-AFF9418AC9F0}" type="presParOf" srcId="{2719FFC6-2D0F-438B-8997-447483C0AD39}" destId="{9FF22361-0B05-4462-BB88-3885C3AC2C02}" srcOrd="2" destOrd="0" presId="urn:microsoft.com/office/officeart/2018/2/layout/IconVerticalSolidList#1"/>
    <dgm:cxn modelId="{3F9887C8-C263-43A4-806C-EB1DBEAC0AC8}" type="presParOf" srcId="{2719FFC6-2D0F-438B-8997-447483C0AD39}" destId="{DB221D5C-8E51-47CA-9565-DA91D94E4D76}" srcOrd="3" destOrd="0" presId="urn:microsoft.com/office/officeart/2018/2/layout/IconVerticalSolidList#1"/>
    <dgm:cxn modelId="{1E48D072-6B50-48FA-8B7A-3FBA213BE1E9}" type="presParOf" srcId="{39166502-40B2-441C-8391-3FB2E3F462D9}" destId="{992BF26A-A15E-47C7-BD99-938750D2A969}" srcOrd="3" destOrd="0" presId="urn:microsoft.com/office/officeart/2018/2/layout/IconVerticalSolidList#1"/>
    <dgm:cxn modelId="{5A9D4D51-54F8-4319-BD9F-1604BE37AF78}" type="presParOf" srcId="{39166502-40B2-441C-8391-3FB2E3F462D9}" destId="{FBDE2D1D-30AD-4684-9397-F4E6543A3644}" srcOrd="4" destOrd="0" presId="urn:microsoft.com/office/officeart/2018/2/layout/IconVerticalSolidList#1"/>
    <dgm:cxn modelId="{3E5A8EE5-6065-4BE8-9011-16A9C6639CE1}" type="presParOf" srcId="{FBDE2D1D-30AD-4684-9397-F4E6543A3644}" destId="{C01A6FD6-644F-4A38-8AAF-FA2CD15EFB95}" srcOrd="0" destOrd="0" presId="urn:microsoft.com/office/officeart/2018/2/layout/IconVerticalSolidList#1"/>
    <dgm:cxn modelId="{B9C04EEE-E1A4-4318-BBD7-A210EABEBCFA}" type="presParOf" srcId="{FBDE2D1D-30AD-4684-9397-F4E6543A3644}" destId="{5EA392A0-C484-48E8-81EA-8479B0B6C090}" srcOrd="1" destOrd="0" presId="urn:microsoft.com/office/officeart/2018/2/layout/IconVerticalSolidList#1"/>
    <dgm:cxn modelId="{A2D8A5DC-41BC-4646-8EE3-A0B84BC021ED}" type="presParOf" srcId="{FBDE2D1D-30AD-4684-9397-F4E6543A3644}" destId="{8C399FA1-94C6-4518-9967-9BBB0F60E37D}" srcOrd="2" destOrd="0" presId="urn:microsoft.com/office/officeart/2018/2/layout/IconVerticalSolidList#1"/>
    <dgm:cxn modelId="{A79A35EE-F4FE-4591-9922-DD95A1602BFB}" type="presParOf" srcId="{FBDE2D1D-30AD-4684-9397-F4E6543A3644}" destId="{0F594D1E-8E8D-452F-9A66-DA5B842B5860}" srcOrd="3" destOrd="0" presId="urn:microsoft.com/office/officeart/2018/2/layout/IconVerticalSolidList#1"/>
    <dgm:cxn modelId="{CFFF59E0-F136-4A57-B1C7-38DA105F352E}" type="presParOf" srcId="{39166502-40B2-441C-8391-3FB2E3F462D9}" destId="{2D705EC2-CBBE-47E4-AEA2-2AD46F082614}" srcOrd="5" destOrd="0" presId="urn:microsoft.com/office/officeart/2018/2/layout/IconVerticalSolidList#1"/>
    <dgm:cxn modelId="{56159C05-5E7A-41E3-850F-493F57D1B3B7}" type="presParOf" srcId="{39166502-40B2-441C-8391-3FB2E3F462D9}" destId="{69A5F660-6AC2-4616-9DD2-97B69A02AC94}" srcOrd="6" destOrd="0" presId="urn:microsoft.com/office/officeart/2018/2/layout/IconVerticalSolidList#1"/>
    <dgm:cxn modelId="{F24F5157-D892-40ED-B4DD-33979C522E60}" type="presParOf" srcId="{69A5F660-6AC2-4616-9DD2-97B69A02AC94}" destId="{6DC3A653-9B12-4739-B88C-98A411249860}" srcOrd="0" destOrd="0" presId="urn:microsoft.com/office/officeart/2018/2/layout/IconVerticalSolidList#1"/>
    <dgm:cxn modelId="{28D3C703-C304-4614-AC62-262C9F8BAC6E}" type="presParOf" srcId="{69A5F660-6AC2-4616-9DD2-97B69A02AC94}" destId="{9821C656-EFEF-430D-BD29-9D4BB92DACB1}" srcOrd="1" destOrd="0" presId="urn:microsoft.com/office/officeart/2018/2/layout/IconVerticalSolidList#1"/>
    <dgm:cxn modelId="{EE121D30-3788-4A53-BC8F-72AC36D3AE9F}" type="presParOf" srcId="{69A5F660-6AC2-4616-9DD2-97B69A02AC94}" destId="{6A33AFBD-FA33-4891-9EEE-80A564935B4E}" srcOrd="2" destOrd="0" presId="urn:microsoft.com/office/officeart/2018/2/layout/IconVerticalSolidList#1"/>
    <dgm:cxn modelId="{31A1B91B-0683-453F-A0F2-14A835A7F2C4}" type="presParOf" srcId="{69A5F660-6AC2-4616-9DD2-97B69A02AC94}" destId="{F897ECCA-F261-4E89-8F4D-FFABF292E2CC}" srcOrd="3" destOrd="0" presId="urn:microsoft.com/office/officeart/2018/2/layout/IconVerticalSolidList#1"/>
    <dgm:cxn modelId="{FBB0D6DE-BEF2-492E-A3A8-9ACD5C49D8C3}" type="presParOf" srcId="{39166502-40B2-441C-8391-3FB2E3F462D9}" destId="{E9553C28-6513-44C5-8832-9C34809FFC0A}" srcOrd="7" destOrd="0" presId="urn:microsoft.com/office/officeart/2018/2/layout/IconVerticalSolidList#1"/>
    <dgm:cxn modelId="{7BE5473E-0A51-4CDB-A36E-EDAD4ED9255F}" type="presParOf" srcId="{39166502-40B2-441C-8391-3FB2E3F462D9}" destId="{C073EDBA-3965-4693-AC06-E94BF946B0F7}" srcOrd="8" destOrd="0" presId="urn:microsoft.com/office/officeart/2018/2/layout/IconVerticalSolidList#1"/>
    <dgm:cxn modelId="{2E9ADEA9-0824-4AC0-A4D1-2E741DD68BB6}" type="presParOf" srcId="{C073EDBA-3965-4693-AC06-E94BF946B0F7}" destId="{95D4EC97-6C6F-42E6-BF74-D15D757533CE}" srcOrd="0" destOrd="0" presId="urn:microsoft.com/office/officeart/2018/2/layout/IconVerticalSolidList#1"/>
    <dgm:cxn modelId="{78E0E382-CB7A-4385-B633-4910375CE456}" type="presParOf" srcId="{C073EDBA-3965-4693-AC06-E94BF946B0F7}" destId="{F92DC60F-2591-4D8F-AF94-7326BCC0B6CD}" srcOrd="1" destOrd="0" presId="urn:microsoft.com/office/officeart/2018/2/layout/IconVerticalSolidList#1"/>
    <dgm:cxn modelId="{3C9177E5-7CAC-4185-A963-3394BF95A540}" type="presParOf" srcId="{C073EDBA-3965-4693-AC06-E94BF946B0F7}" destId="{7DEEE4AF-62C2-4EAD-83A4-4A5E233B05F2}" srcOrd="2" destOrd="0" presId="urn:microsoft.com/office/officeart/2018/2/layout/IconVerticalSolidList#1"/>
    <dgm:cxn modelId="{92D121F7-0395-433F-90EE-1D0866A5268F}" type="presParOf" srcId="{C073EDBA-3965-4693-AC06-E94BF946B0F7}" destId="{C78992F7-604A-46E8-9517-CDD30A21FF76}" srcOrd="3" destOrd="0" presId="urn:microsoft.com/office/officeart/2018/2/layout/IconVerticalSolidList#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3A8AD-8B01-4110-A29F-10CC5F7A2D5A}">
      <dsp:nvSpPr>
        <dsp:cNvPr id="0" name=""/>
        <dsp:cNvSpPr/>
      </dsp:nvSpPr>
      <dsp:spPr>
        <a:xfrm>
          <a:off x="0" y="5236"/>
          <a:ext cx="3724657" cy="66537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2245B-A34B-48ED-A134-55D6D3C49DD6}">
      <dsp:nvSpPr>
        <dsp:cNvPr id="0" name=""/>
        <dsp:cNvSpPr/>
      </dsp:nvSpPr>
      <dsp:spPr>
        <a:xfrm>
          <a:off x="201275" y="154945"/>
          <a:ext cx="366313" cy="365955"/>
        </a:xfrm>
        <a:prstGeom prst="rect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D3242E-FC26-455F-B6ED-8FC692CBD89E}">
      <dsp:nvSpPr>
        <dsp:cNvPr id="0" name=""/>
        <dsp:cNvSpPr/>
      </dsp:nvSpPr>
      <dsp:spPr>
        <a:xfrm>
          <a:off x="768864" y="5236"/>
          <a:ext cx="2943951" cy="6861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619" tIns="72619" rIns="72619" bIns="72619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/>
            <a:t>Preden začnete</a:t>
          </a:r>
        </a:p>
      </dsp:txBody>
      <dsp:txXfrm>
        <a:off x="768864" y="5236"/>
        <a:ext cx="2943951" cy="686166"/>
      </dsp:txXfrm>
    </dsp:sp>
    <dsp:sp modelId="{8AC75408-A83A-4B24-A30F-7377A08565C6}">
      <dsp:nvSpPr>
        <dsp:cNvPr id="0" name=""/>
        <dsp:cNvSpPr/>
      </dsp:nvSpPr>
      <dsp:spPr>
        <a:xfrm>
          <a:off x="0" y="862945"/>
          <a:ext cx="3724657" cy="66537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88C622-3FFB-47D9-A26D-06054D22A5A7}">
      <dsp:nvSpPr>
        <dsp:cNvPr id="0" name=""/>
        <dsp:cNvSpPr/>
      </dsp:nvSpPr>
      <dsp:spPr>
        <a:xfrm>
          <a:off x="201275" y="1012654"/>
          <a:ext cx="366313" cy="365955"/>
        </a:xfrm>
        <a:prstGeom prst="rect">
          <a:avLst/>
        </a:prstGeom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221D5C-8E51-47CA-9565-DA91D94E4D76}">
      <dsp:nvSpPr>
        <dsp:cNvPr id="0" name=""/>
        <dsp:cNvSpPr/>
      </dsp:nvSpPr>
      <dsp:spPr>
        <a:xfrm>
          <a:off x="768864" y="862945"/>
          <a:ext cx="2943951" cy="6861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619" tIns="72619" rIns="72619" bIns="72619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/>
            <a:t>Določitev finančnih potreb in virov financiranja</a:t>
          </a:r>
        </a:p>
      </dsp:txBody>
      <dsp:txXfrm>
        <a:off x="768864" y="862945"/>
        <a:ext cx="2943951" cy="686166"/>
      </dsp:txXfrm>
    </dsp:sp>
    <dsp:sp modelId="{C01A6FD6-644F-4A38-8AAF-FA2CD15EFB95}">
      <dsp:nvSpPr>
        <dsp:cNvPr id="0" name=""/>
        <dsp:cNvSpPr/>
      </dsp:nvSpPr>
      <dsp:spPr>
        <a:xfrm>
          <a:off x="0" y="1720653"/>
          <a:ext cx="3724657" cy="66537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A392A0-C484-48E8-81EA-8479B0B6C090}">
      <dsp:nvSpPr>
        <dsp:cNvPr id="0" name=""/>
        <dsp:cNvSpPr/>
      </dsp:nvSpPr>
      <dsp:spPr>
        <a:xfrm>
          <a:off x="201275" y="1870362"/>
          <a:ext cx="366313" cy="365955"/>
        </a:xfrm>
        <a:prstGeom prst="rect">
          <a:avLst/>
        </a:prstGeom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94D1E-8E8D-452F-9A66-DA5B842B5860}">
      <dsp:nvSpPr>
        <dsp:cNvPr id="0" name=""/>
        <dsp:cNvSpPr/>
      </dsp:nvSpPr>
      <dsp:spPr>
        <a:xfrm>
          <a:off x="768864" y="1720653"/>
          <a:ext cx="2943951" cy="6861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619" tIns="72619" rIns="72619" bIns="72619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/>
            <a:t>Financiranje in načrt finančnega upravljanja</a:t>
          </a:r>
        </a:p>
      </dsp:txBody>
      <dsp:txXfrm>
        <a:off x="768864" y="1720653"/>
        <a:ext cx="2943951" cy="686166"/>
      </dsp:txXfrm>
    </dsp:sp>
    <dsp:sp modelId="{6DC3A653-9B12-4739-B88C-98A411249860}">
      <dsp:nvSpPr>
        <dsp:cNvPr id="0" name=""/>
        <dsp:cNvSpPr/>
      </dsp:nvSpPr>
      <dsp:spPr>
        <a:xfrm>
          <a:off x="0" y="2558953"/>
          <a:ext cx="3724657" cy="66537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21C656-EFEF-430D-BD29-9D4BB92DACB1}">
      <dsp:nvSpPr>
        <dsp:cNvPr id="0" name=""/>
        <dsp:cNvSpPr/>
      </dsp:nvSpPr>
      <dsp:spPr>
        <a:xfrm>
          <a:off x="201275" y="2728071"/>
          <a:ext cx="366313" cy="365955"/>
        </a:xfrm>
        <a:prstGeom prst="rect">
          <a:avLst/>
        </a:prstGeom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97ECCA-F261-4E89-8F4D-FFABF292E2CC}">
      <dsp:nvSpPr>
        <dsp:cNvPr id="0" name=""/>
        <dsp:cNvSpPr/>
      </dsp:nvSpPr>
      <dsp:spPr>
        <a:xfrm>
          <a:off x="768864" y="2578362"/>
          <a:ext cx="2943951" cy="6861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619" tIns="72619" rIns="72619" bIns="72619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 dirty="0"/>
            <a:t>Komunikacija s ključnimi deležniki</a:t>
          </a:r>
        </a:p>
      </dsp:txBody>
      <dsp:txXfrm>
        <a:off x="768864" y="2578362"/>
        <a:ext cx="2943951" cy="686166"/>
      </dsp:txXfrm>
    </dsp:sp>
    <dsp:sp modelId="{95D4EC97-6C6F-42E6-BF74-D15D757533CE}">
      <dsp:nvSpPr>
        <dsp:cNvPr id="0" name=""/>
        <dsp:cNvSpPr/>
      </dsp:nvSpPr>
      <dsp:spPr>
        <a:xfrm>
          <a:off x="0" y="3436070"/>
          <a:ext cx="3724657" cy="66537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2DC60F-2591-4D8F-AF94-7326BCC0B6CD}">
      <dsp:nvSpPr>
        <dsp:cNvPr id="0" name=""/>
        <dsp:cNvSpPr/>
      </dsp:nvSpPr>
      <dsp:spPr>
        <a:xfrm>
          <a:off x="201275" y="3585779"/>
          <a:ext cx="366313" cy="36595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8992F7-604A-46E8-9517-CDD30A21FF76}">
      <dsp:nvSpPr>
        <dsp:cNvPr id="0" name=""/>
        <dsp:cNvSpPr/>
      </dsp:nvSpPr>
      <dsp:spPr>
        <a:xfrm>
          <a:off x="768864" y="3436070"/>
          <a:ext cx="2943951" cy="6861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619" tIns="72619" rIns="72619" bIns="72619" numCol="1" spcCol="1270" rtlCol="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b="1" kern="1200" dirty="0"/>
            <a:t>Stalni nadzor nad poslovnim napredkom</a:t>
          </a:r>
        </a:p>
      </dsp:txBody>
      <dsp:txXfrm>
        <a:off x="768864" y="3436070"/>
        <a:ext cx="2943951" cy="6861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#1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>
            <a:extLst>
              <a:ext uri="{FF2B5EF4-FFF2-40B4-BE49-F238E27FC236}">
                <a16:creationId xmlns:a16="http://schemas.microsoft.com/office/drawing/2014/main" id="{6169671B-947A-44A3-A764-A91E66D469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B4B23CC-4610-41C4-A0CF-67A30700C47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117BB6A-85AA-4400-958D-8477525C2BF7}" type="datetime1">
              <a:rPr lang="es-ES" smtClean="0"/>
              <a:t>09/11/2021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F94FC55-2324-40BC-8420-15EC835D95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663EC604-E5A5-4A58-AC5A-211F83D37C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E3B048B-0EBA-466F-928F-37073F3BFB7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5076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CFF2DAD-AE02-443A-80C2-99DCD8CFC054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AED498D-6977-40EC-8E5E-7EB644D5E759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3522643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27833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83BD59-A12D-486A-A164-EB9BF88CEA5F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795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9497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1325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002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5347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83922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76975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06432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74018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6258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AED498D-6977-40EC-8E5E-7EB644D5E759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1332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100051" y="4645152"/>
            <a:ext cx="10058400" cy="1143000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3200" cap="all" spc="200" baseline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es-ES" noProof="0" dirty="0"/>
              <a:t>Haga clic para editar el estilo de subtítulo del patrón</a:t>
            </a: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EA258B-251A-4B80-8034-A2A3933E2FFF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C8DA7D6D-005B-49E8-95B6-B9C42699847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18423" y="2740152"/>
            <a:ext cx="2438400" cy="1905000"/>
          </a:xfrm>
          <a:prstGeom prst="rect">
            <a:avLst/>
          </a:prstGeom>
        </p:spPr>
      </p:pic>
      <p:pic>
        <p:nvPicPr>
          <p:cNvPr id="12" name="Marcador de posición de contenido 6" descr="panel de circuito">
            <a:extLst>
              <a:ext uri="{FF2B5EF4-FFF2-40B4-BE49-F238E27FC236}">
                <a16:creationId xmlns:a16="http://schemas.microsoft.com/office/drawing/2014/main" id="{59E8CE8B-C51B-43C0-BEB9-F0949D05CC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alphaModFix amt="85000"/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10584" t="9882" r="10584"/>
          <a:stretch/>
        </p:blipFill>
        <p:spPr>
          <a:xfrm flipH="1">
            <a:off x="-3" y="0"/>
            <a:ext cx="8218425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04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 userDrawn="1"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58DD98F-62C0-476F-A40C-96D96FFD7229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408313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s contenid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7E85F53-3C52-48B5-9943-3A220CBF64E1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sp>
        <p:nvSpPr>
          <p:cNvPr id="12" name="Marcador de posición de imagen 5">
            <a:extLst>
              <a:ext uri="{FF2B5EF4-FFF2-40B4-BE49-F238E27FC236}">
                <a16:creationId xmlns:a16="http://schemas.microsoft.com/office/drawing/2014/main" id="{7BF857FE-9EDF-40AC-A282-858EC0C2C6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408000"/>
          </a:xfrm>
        </p:spPr>
        <p:txBody>
          <a:bodyPr rtlCol="0" anchor="ctr" anchorCtr="0">
            <a:normAutofit/>
          </a:bodyPr>
          <a:lstStyle>
            <a:lvl1pPr algn="ctr">
              <a:defRPr sz="1600"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13" name="Título 7">
            <a:extLst>
              <a:ext uri="{FF2B5EF4-FFF2-40B4-BE49-F238E27FC236}">
                <a16:creationId xmlns:a16="http://schemas.microsoft.com/office/drawing/2014/main" id="{8BBD3378-DD0B-4070-88AA-07DEEA1B7A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296537"/>
          </a:xfrm>
          <a:solidFill>
            <a:schemeClr val="bg1">
              <a:lumMod val="85000"/>
              <a:alpha val="50000"/>
            </a:schemeClr>
          </a:solidFill>
        </p:spPr>
        <p:txBody>
          <a:bodyPr lIns="720000" tIns="108000" rtlCol="0" anchor="ctr" anchorCtr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del título del patrón</a:t>
            </a:r>
          </a:p>
        </p:txBody>
      </p:sp>
      <p:sp>
        <p:nvSpPr>
          <p:cNvPr id="14" name="Marcador de posición de contenido 2">
            <a:extLst>
              <a:ext uri="{FF2B5EF4-FFF2-40B4-BE49-F238E27FC236}">
                <a16:creationId xmlns:a16="http://schemas.microsoft.com/office/drawing/2014/main" id="{B8349DBD-05C9-497A-BAB7-08CE307FB9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4355" y="1812759"/>
            <a:ext cx="4954159" cy="3748193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15" name="Marcador de posición de contenido 3">
            <a:extLst>
              <a:ext uri="{FF2B5EF4-FFF2-40B4-BE49-F238E27FC236}">
                <a16:creationId xmlns:a16="http://schemas.microsoft.com/office/drawing/2014/main" id="{2F227ADD-898B-46CB-92A8-AC4962D208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99901" y="1812759"/>
            <a:ext cx="4954159" cy="374819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8B0AF26B-41C3-4BBB-A8E9-8EAB965C6D7A}"/>
              </a:ext>
            </a:extLst>
          </p:cNvPr>
          <p:cNvCxnSpPr/>
          <p:nvPr userDrawn="1"/>
        </p:nvCxnSpPr>
        <p:spPr>
          <a:xfrm>
            <a:off x="-600" y="1283417"/>
            <a:ext cx="121932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789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n con contenid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55D437-AFCF-4672-935D-D1715DA16B29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sp>
        <p:nvSpPr>
          <p:cNvPr id="12" name="Marcador de posición de imagen 5">
            <a:extLst>
              <a:ext uri="{FF2B5EF4-FFF2-40B4-BE49-F238E27FC236}">
                <a16:creationId xmlns:a16="http://schemas.microsoft.com/office/drawing/2014/main" id="{7BF857FE-9EDF-40AC-A282-858EC0C2C6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408000"/>
          </a:xfrm>
        </p:spPr>
        <p:txBody>
          <a:bodyPr rtlCol="0" anchor="ctr" anchorCtr="0">
            <a:normAutofit/>
          </a:bodyPr>
          <a:lstStyle>
            <a:lvl1pPr algn="ctr">
              <a:defRPr sz="1600"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13" name="Título 7">
            <a:extLst>
              <a:ext uri="{FF2B5EF4-FFF2-40B4-BE49-F238E27FC236}">
                <a16:creationId xmlns:a16="http://schemas.microsoft.com/office/drawing/2014/main" id="{8BBD3378-DD0B-4070-88AA-07DEEA1B7A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296537"/>
          </a:xfrm>
          <a:solidFill>
            <a:schemeClr val="accent5">
              <a:lumMod val="75000"/>
              <a:alpha val="50000"/>
            </a:schemeClr>
          </a:solidFill>
        </p:spPr>
        <p:txBody>
          <a:bodyPr lIns="684000" tIns="108000" rtlCol="0" anchor="ctr" anchorCtr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 dirty="0"/>
              <a:t>Haga clic para modificar el estilo del título del patrón</a:t>
            </a:r>
          </a:p>
        </p:txBody>
      </p:sp>
      <p:sp>
        <p:nvSpPr>
          <p:cNvPr id="14" name="Marcador de posición de contenido 2">
            <a:extLst>
              <a:ext uri="{FF2B5EF4-FFF2-40B4-BE49-F238E27FC236}">
                <a16:creationId xmlns:a16="http://schemas.microsoft.com/office/drawing/2014/main" id="{B8349DBD-05C9-497A-BAB7-08CE307FB9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7981" y="1812759"/>
            <a:ext cx="10905457" cy="4088418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8B0AF26B-41C3-4BBB-A8E9-8EAB965C6D7A}"/>
              </a:ext>
            </a:extLst>
          </p:cNvPr>
          <p:cNvCxnSpPr/>
          <p:nvPr userDrawn="1"/>
        </p:nvCxnSpPr>
        <p:spPr>
          <a:xfrm>
            <a:off x="-600" y="1283417"/>
            <a:ext cx="121932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4329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EC21F8EC-6CCD-434E-925E-0A9FF574DA1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907362"/>
            <a:ext cx="12192000" cy="4493433"/>
          </a:xfrm>
        </p:spPr>
        <p:txBody>
          <a:bodyPr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097280" y="230332"/>
            <a:ext cx="10058400" cy="1450757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097280" y="2464540"/>
            <a:ext cx="10058400" cy="374819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731776-AAC2-4EF3-A833-1BE03AECD808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18DEBF4F-95EE-485E-BCD1-56682C51B641}"/>
              </a:ext>
            </a:extLst>
          </p:cNvPr>
          <p:cNvCxnSpPr/>
          <p:nvPr userDrawn="1"/>
        </p:nvCxnSpPr>
        <p:spPr>
          <a:xfrm>
            <a:off x="0" y="1900553"/>
            <a:ext cx="12192000" cy="0"/>
          </a:xfrm>
          <a:prstGeom prst="line">
            <a:avLst/>
          </a:prstGeom>
          <a:ln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131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4EBDE6A-1ADD-429D-8178-C718977B5FFE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C85C68E9-6B5E-46D9-AAB7-BE93B1378B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907362"/>
            <a:ext cx="12192000" cy="4493433"/>
          </a:xfrm>
        </p:spPr>
        <p:txBody>
          <a:bodyPr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7" name="Título 7">
            <a:extLst>
              <a:ext uri="{FF2B5EF4-FFF2-40B4-BE49-F238E27FC236}">
                <a16:creationId xmlns:a16="http://schemas.microsoft.com/office/drawing/2014/main" id="{7DEE74D2-9B60-4DE8-9A31-91D3CBA8D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30332"/>
            <a:ext cx="10058400" cy="1450757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8" name="Marcador de contenido 3">
            <a:extLst>
              <a:ext uri="{FF2B5EF4-FFF2-40B4-BE49-F238E27FC236}">
                <a16:creationId xmlns:a16="http://schemas.microsoft.com/office/drawing/2014/main" id="{390A09A4-2667-45F1-9F4E-37A50F1F58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80347" y="2346008"/>
            <a:ext cx="10058400" cy="3748194"/>
          </a:xfrm>
        </p:spPr>
        <p:txBody>
          <a:bodyPr numCol="2" spcCol="540000" rtlCol="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A14E254-0C82-4865-9922-29444D17B571}"/>
              </a:ext>
            </a:extLst>
          </p:cNvPr>
          <p:cNvCxnSpPr/>
          <p:nvPr userDrawn="1"/>
        </p:nvCxnSpPr>
        <p:spPr>
          <a:xfrm>
            <a:off x="0" y="1900553"/>
            <a:ext cx="12192000" cy="0"/>
          </a:xfrm>
          <a:prstGeom prst="line">
            <a:avLst/>
          </a:prstGeom>
          <a:ln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1068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763B5F9-4749-4969-9EC8-AF4244F55A66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921844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s-ES" noProof="0"/>
              <a:t>Haga clic para modificar el estilo del título del patrón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EE31E7-A240-4B72-8B54-C8431E369145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620175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3A7420-0718-4389-8EE4-265542ABAB98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87294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ido con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D92C4CF0-BD34-45B4-94FF-59AD3A70A7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400165"/>
          </a:xfrm>
          <a:noFill/>
        </p:spPr>
        <p:txBody>
          <a:bodyPr lIns="0" tIns="792000"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 dirty="0"/>
              <a:t>Haga clic en el icono para agregar una imagen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4804496" y="0"/>
            <a:ext cx="7387504" cy="6446520"/>
          </a:xfrm>
          <a:prstGeom prst="rect">
            <a:avLst/>
          </a:prstGeom>
          <a:solidFill>
            <a:schemeClr val="accent1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7110AB5-E047-427B-9192-3F2FCCB479A8}"/>
              </a:ext>
            </a:extLst>
          </p:cNvPr>
          <p:cNvSpPr/>
          <p:nvPr userDrawn="1"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3466" y="488254"/>
            <a:ext cx="3517567" cy="1087974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403625" y="2038720"/>
            <a:ext cx="3517567" cy="3311706"/>
          </a:xfrm>
        </p:spPr>
        <p:txBody>
          <a:bodyPr lIns="91440" rIns="91440" rtlCol="0">
            <a:normAutofit/>
          </a:bodyPr>
          <a:lstStyle>
            <a:lvl1pPr marL="216000" indent="-216000">
              <a:spcAft>
                <a:spcPts val="0"/>
              </a:spcAft>
              <a:buFont typeface="Wingdings" panose="05000000000000000000" pitchFamily="2" charset="2"/>
              <a:buChar char="§"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2" name="Marcador de fecha 5">
            <a:extLst>
              <a:ext uri="{FF2B5EF4-FFF2-40B4-BE49-F238E27FC236}">
                <a16:creationId xmlns:a16="http://schemas.microsoft.com/office/drawing/2014/main" id="{00A2BA60-500D-4BD0-8C7F-2936FDDD15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</p:spPr>
        <p:txBody>
          <a:bodyPr rtlCol="0"/>
          <a:lstStyle/>
          <a:p>
            <a:pPr rtl="0"/>
            <a:fld id="{99D4F978-A6BB-425C-A24A-A453AB5A356E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13" name="Marcador de pie de página 6">
            <a:extLst>
              <a:ext uri="{FF2B5EF4-FFF2-40B4-BE49-F238E27FC236}">
                <a16:creationId xmlns:a16="http://schemas.microsoft.com/office/drawing/2014/main" id="{371A0A82-5458-43A1-AD4C-A4FF7CD09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>
            <a:lvl1pPr rtl="0">
              <a:defRPr sz="1200"/>
            </a:lvl1pPr>
          </a:lstStyle>
          <a:p>
            <a:r>
              <a:rPr lang="es-ES" dirty="0"/>
              <a:t>BIC FOR SME</a:t>
            </a:r>
          </a:p>
        </p:txBody>
      </p:sp>
      <p:sp>
        <p:nvSpPr>
          <p:cNvPr id="14" name="Marcador de número de diapositiva 7">
            <a:extLst>
              <a:ext uri="{FF2B5EF4-FFF2-40B4-BE49-F238E27FC236}">
                <a16:creationId xmlns:a16="http://schemas.microsoft.com/office/drawing/2014/main" id="{2ABD9582-0263-41AF-B003-2E748948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30596" y="6446838"/>
            <a:ext cx="617912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  <p:sp>
        <p:nvSpPr>
          <p:cNvPr id="5" name="Marcador de posición de imagen 4">
            <a:extLst>
              <a:ext uri="{FF2B5EF4-FFF2-40B4-BE49-F238E27FC236}">
                <a16:creationId xmlns:a16="http://schemas.microsoft.com/office/drawing/2014/main" id="{FF66DD5E-2E55-4BFB-8214-2B5C5051F2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04497" y="-635"/>
            <a:ext cx="7387504" cy="6400165"/>
          </a:xfrm>
          <a:solidFill>
            <a:schemeClr val="accent5">
              <a:lumMod val="60000"/>
              <a:lumOff val="40000"/>
              <a:alpha val="50000"/>
            </a:schemeClr>
          </a:solidFill>
        </p:spPr>
        <p:txBody>
          <a:bodyPr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 dirty="0"/>
              <a:t>Haga clic en el icono para agregar una imagen</a:t>
            </a:r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76A38BEF-96DA-4CBE-8464-985906D9F5F1}"/>
              </a:ext>
            </a:extLst>
          </p:cNvPr>
          <p:cNvCxnSpPr>
            <a:cxnSpLocks/>
          </p:cNvCxnSpPr>
          <p:nvPr userDrawn="1"/>
        </p:nvCxnSpPr>
        <p:spPr>
          <a:xfrm>
            <a:off x="723686" y="1767848"/>
            <a:ext cx="3291840" cy="0"/>
          </a:xfrm>
          <a:prstGeom prst="line">
            <a:avLst/>
          </a:prstGeom>
          <a:ln w="15875"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7394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F262E62-E8FA-42DE-BC7E-BA73A13FCB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3200" cy="6400800"/>
          </a:xfrm>
        </p:spPr>
        <p:txBody>
          <a:bodyPr rtlCol="0" anchor="ctr" anchorCtr="0"/>
          <a:lstStyle>
            <a:lvl1pPr algn="ctr">
              <a:defRPr/>
            </a:lvl1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B957EED-32E8-4384-BFBB-06742F30AA8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56422" y="5034909"/>
            <a:ext cx="6835291" cy="817251"/>
          </a:xfrm>
          <a:solidFill>
            <a:schemeClr val="accent5">
              <a:lumMod val="75000"/>
            </a:schemeClr>
          </a:solidFill>
        </p:spPr>
        <p:txBody>
          <a:bodyPr lIns="396000" tIns="0" rtlCol="0" anchor="ctr" anchorCtr="0">
            <a:normAutofit/>
          </a:bodyPr>
          <a:lstStyle>
            <a:lvl1pPr>
              <a:defRPr sz="24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 rtl="0"/>
            <a:r>
              <a:rPr lang="es-ES" noProof="0"/>
              <a:t>Subtítulo</a:t>
            </a:r>
          </a:p>
        </p:txBody>
      </p:sp>
      <p:sp>
        <p:nvSpPr>
          <p:cNvPr id="15" name="Título 14">
            <a:extLst>
              <a:ext uri="{FF2B5EF4-FFF2-40B4-BE49-F238E27FC236}">
                <a16:creationId xmlns:a16="http://schemas.microsoft.com/office/drawing/2014/main" id="{23EC876B-6AD7-452A-94C9-45B89DA7D7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56143" y="3975295"/>
            <a:ext cx="6835858" cy="1089350"/>
          </a:xfrm>
          <a:custGeom>
            <a:avLst/>
            <a:gdLst>
              <a:gd name="connsiteX0" fmla="*/ 0 w 6906198"/>
              <a:gd name="connsiteY0" fmla="*/ 0 h 1089350"/>
              <a:gd name="connsiteX1" fmla="*/ 6906198 w 6906198"/>
              <a:gd name="connsiteY1" fmla="*/ 0 h 1089350"/>
              <a:gd name="connsiteX2" fmla="*/ 6906198 w 6906198"/>
              <a:gd name="connsiteY2" fmla="*/ 1089350 h 1089350"/>
              <a:gd name="connsiteX3" fmla="*/ 3805731 w 6906198"/>
              <a:gd name="connsiteY3" fmla="*/ 1089350 h 1089350"/>
              <a:gd name="connsiteX4" fmla="*/ 218470 w 6906198"/>
              <a:gd name="connsiteY4" fmla="*/ 1089350 h 1089350"/>
              <a:gd name="connsiteX5" fmla="*/ 0 w 6906198"/>
              <a:gd name="connsiteY5" fmla="*/ 1089350 h 108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06198" h="1089350">
                <a:moveTo>
                  <a:pt x="0" y="0"/>
                </a:moveTo>
                <a:lnTo>
                  <a:pt x="6906198" y="0"/>
                </a:lnTo>
                <a:lnTo>
                  <a:pt x="6906198" y="1089350"/>
                </a:lnTo>
                <a:lnTo>
                  <a:pt x="3805731" y="1089350"/>
                </a:lnTo>
                <a:lnTo>
                  <a:pt x="218470" y="1089350"/>
                </a:lnTo>
                <a:lnTo>
                  <a:pt x="0" y="108935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txBody>
          <a:bodyPr wrap="square" lIns="396000" tIns="252000" rtlCol="0" anchor="t" anchorCtr="0">
            <a:noAutofit/>
          </a:bodyPr>
          <a:lstStyle>
            <a:lvl1pPr>
              <a:lnSpc>
                <a:spcPct val="90000"/>
              </a:lnSpc>
              <a:defRPr sz="36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 dirty="0"/>
              <a:t>Resumen de la primera lección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7110AB5-E047-427B-9192-3F2FCCB479A8}"/>
              </a:ext>
            </a:extLst>
          </p:cNvPr>
          <p:cNvSpPr/>
          <p:nvPr userDrawn="1"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678635" y="0"/>
            <a:ext cx="3998873" cy="5852160"/>
          </a:xfrm>
          <a:solidFill>
            <a:schemeClr val="accent5">
              <a:lumMod val="75000"/>
            </a:schemeClr>
          </a:solidFill>
        </p:spPr>
        <p:txBody>
          <a:bodyPr lIns="360000" tIns="46800" rIns="360000" rtlCol="0" anchor="ctr" anchorCtr="0">
            <a:normAutofit/>
          </a:bodyPr>
          <a:lstStyle>
            <a:lvl1pPr marL="0" indent="0">
              <a:buNone/>
              <a:defRPr lang="en-US" dirty="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2" name="Marcador de fecha 5">
            <a:extLst>
              <a:ext uri="{FF2B5EF4-FFF2-40B4-BE49-F238E27FC236}">
                <a16:creationId xmlns:a16="http://schemas.microsoft.com/office/drawing/2014/main" id="{00A2BA60-500D-4BD0-8C7F-2936FDDD15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</p:spPr>
        <p:txBody>
          <a:bodyPr rtlCol="0"/>
          <a:lstStyle/>
          <a:p>
            <a:pPr rtl="0"/>
            <a:fld id="{B6B58C67-DE61-4F09-AB73-831701D07C54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13" name="Marcador de pie de página 6">
            <a:extLst>
              <a:ext uri="{FF2B5EF4-FFF2-40B4-BE49-F238E27FC236}">
                <a16:creationId xmlns:a16="http://schemas.microsoft.com/office/drawing/2014/main" id="{371A0A82-5458-43A1-AD4C-A4FF7CD09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14" name="Marcador de número de diapositiva 7">
            <a:extLst>
              <a:ext uri="{FF2B5EF4-FFF2-40B4-BE49-F238E27FC236}">
                <a16:creationId xmlns:a16="http://schemas.microsoft.com/office/drawing/2014/main" id="{2ABD9582-0263-41AF-B003-2E748948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30596" y="6446838"/>
            <a:ext cx="617912" cy="365125"/>
          </a:xfrm>
        </p:spPr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99412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 userDrawn="1"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Marcador de posición de imagen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accent5">
              <a:lumMod val="60000"/>
              <a:lumOff val="40000"/>
            </a:schemeClr>
          </a:solidFill>
        </p:spPr>
        <p:txBody>
          <a:bodyPr lIns="457200" tIns="45720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92BE62AB-5781-417B-BD86-FA472F0A4054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BIC FOR SME</a:t>
            </a:r>
            <a:endParaRPr lang="es-ES" noProof="0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192319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es-ES" noProof="0" dirty="0"/>
              <a:t>Editar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CC693E-0351-47C1-AC1F-C5332D3EB2C3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s-ES" dirty="0"/>
              <a:t>BIC FOR SME</a:t>
            </a: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250233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es-ES" noProof="0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24AB60E4-09E9-4CD7-962E-9BD68E0E20B7}" type="datetime1">
              <a:rPr lang="es-ES" noProof="0" smtClean="0"/>
              <a:t>09/11/2021</a:t>
            </a:fld>
            <a:endParaRPr lang="es-ES" noProof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643051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chemeClr val="bg1"/>
                </a:solidFill>
              </a:defRPr>
            </a:lvl1pPr>
          </a:lstStyle>
          <a:p>
            <a:r>
              <a:rPr lang="es-ES"/>
              <a:t>BIC FOR SME</a:t>
            </a: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10930596" y="6446838"/>
            <a:ext cx="617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3A98EE3D-8CD1-4C3F-BD1C-C98C9596463C}" type="slidenum">
              <a:rPr lang="es-ES" noProof="0" smtClean="0"/>
              <a:pPr rtl="0"/>
              <a:t>‹#›</a:t>
            </a:fld>
            <a:endParaRPr lang="es-ES" noProof="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3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34" r:id="rId2"/>
    <p:sldLayoutId id="2147483740" r:id="rId3"/>
    <p:sldLayoutId id="2147483741" r:id="rId4"/>
    <p:sldLayoutId id="2147483735" r:id="rId5"/>
    <p:sldLayoutId id="2147483738" r:id="rId6"/>
    <p:sldLayoutId id="2147483730" r:id="rId7"/>
    <p:sldLayoutId id="2147483731" r:id="rId8"/>
    <p:sldLayoutId id="2147483732" r:id="rId9"/>
    <p:sldLayoutId id="2147483736" r:id="rId10"/>
    <p:sldLayoutId id="2147483737" r:id="rId11"/>
    <p:sldLayoutId id="2147483733" r:id="rId12"/>
    <p:sldLayoutId id="2147483742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9.svg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emf"/><Relationship Id="rId4" Type="http://schemas.openxmlformats.org/officeDocument/2006/relationships/hyperlink" Target="https://www.hban.org/_fileupload/HBANGuide(Entrepreneur)1_7_5%20FINAL%20web.pd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ec.europa.eu/growth/sectors/social-economy_en" TargetMode="External"/><Relationship Id="rId4" Type="http://schemas.openxmlformats.org/officeDocument/2006/relationships/hyperlink" Target="https://ec.europa.eu/growth/sectors/social-economy/enterprises_en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17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8" name="Marcador de posición de imagen 8" descr="Grupo de personas que debaten algo">
            <a:extLst>
              <a:ext uri="{FF2B5EF4-FFF2-40B4-BE49-F238E27FC236}">
                <a16:creationId xmlns:a16="http://schemas.microsoft.com/office/drawing/2014/main" id="{A3AAE76D-A167-449E-ACB4-3BDC35BC14E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911888"/>
            <a:ext cx="12191999" cy="194292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48BE92-E817-4C9A-B197-64FAE3ED7D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89580" y="5166359"/>
            <a:ext cx="3073745" cy="1188721"/>
          </a:xfrm>
        </p:spPr>
        <p:txBody>
          <a:bodyPr rtlCol="0" anchor="ctr">
            <a:normAutofit fontScale="47500" lnSpcReduction="20000"/>
          </a:bodyPr>
          <a:lstStyle/>
          <a:p>
            <a:r>
              <a:rPr lang="sl-SI">
                <a:solidFill>
                  <a:schemeClr val="tx1"/>
                </a:solidFill>
              </a:rPr>
              <a:t>Modul 6 - PRIDOBIVANJE DENARNIH SREDSTEV ZA ZAGON, RAST IN VZDRŽEVANJE VAŠEGA PODJETJA</a:t>
            </a:r>
          </a:p>
        </p:txBody>
      </p:sp>
      <p:cxnSp>
        <p:nvCxnSpPr>
          <p:cNvPr id="25" name="Conector recto 19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06858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3EFA65E-72CA-4A74-B81E-296F21765470}"/>
              </a:ext>
            </a:extLst>
          </p:cNvPr>
          <p:cNvSpPr/>
          <p:nvPr/>
        </p:nvSpPr>
        <p:spPr>
          <a:xfrm>
            <a:off x="7962518" y="0"/>
            <a:ext cx="4229482" cy="640961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A134327-4864-46BB-A57A-7055C9E3A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4930" y="217814"/>
            <a:ext cx="3534156" cy="1153786"/>
          </a:xfrm>
        </p:spPr>
        <p:txBody>
          <a:bodyPr rtlCol="0">
            <a:noAutofit/>
          </a:bodyPr>
          <a:lstStyle/>
          <a:p>
            <a:r>
              <a:rPr lang="sl-SI" sz="2400">
                <a:solidFill>
                  <a:schemeClr val="bg1"/>
                </a:solidFill>
              </a:rPr>
              <a:t>Modul 6 - Pridobivanje denarnih sredstev za zagon, rast in vzdrževanje vašega podjetja</a:t>
            </a:r>
          </a:p>
        </p:txBody>
      </p:sp>
      <p:graphicFrame>
        <p:nvGraphicFramePr>
          <p:cNvPr id="200" name="Marcador de posición de contenido 2" descr="SmartArt">
            <a:extLst>
              <a:ext uri="{FF2B5EF4-FFF2-40B4-BE49-F238E27FC236}">
                <a16:creationId xmlns:a16="http://schemas.microsoft.com/office/drawing/2014/main" id="{C7094B13-F699-4785-845B-4DB18710A2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1289097"/>
              </p:ext>
            </p:extLst>
          </p:nvPr>
        </p:nvGraphicFramePr>
        <p:xfrm>
          <a:off x="8214930" y="1696384"/>
          <a:ext cx="3724657" cy="4127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5" name="Imagen 64" descr="Bombilla">
            <a:extLst>
              <a:ext uri="{FF2B5EF4-FFF2-40B4-BE49-F238E27FC236}">
                <a16:creationId xmlns:a16="http://schemas.microsoft.com/office/drawing/2014/main" id="{45C61CFC-BECB-4D6D-8978-7E1BA0DD232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101"/>
          <a:stretch/>
        </p:blipFill>
        <p:spPr>
          <a:xfrm>
            <a:off x="0" y="0"/>
            <a:ext cx="7962518" cy="6409618"/>
          </a:xfrm>
          <a:prstGeom prst="rect">
            <a:avLst/>
          </a:prstGeom>
        </p:spPr>
      </p:pic>
      <p:sp>
        <p:nvSpPr>
          <p:cNvPr id="6" name="Marcador de pie de página 3">
            <a:extLst>
              <a:ext uri="{FF2B5EF4-FFF2-40B4-BE49-F238E27FC236}">
                <a16:creationId xmlns:a16="http://schemas.microsoft.com/office/drawing/2014/main" id="{AA9D34F3-0786-4EF9-A5C1-2F8E29383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FE3F200-9F71-4B58-B77E-2465D36B2D01}"/>
              </a:ext>
            </a:extLst>
          </p:cNvPr>
          <p:cNvSpPr/>
          <p:nvPr/>
        </p:nvSpPr>
        <p:spPr>
          <a:xfrm>
            <a:off x="8214929" y="5974324"/>
            <a:ext cx="3724657" cy="653108"/>
          </a:xfrm>
          <a:prstGeom prst="roundRect">
            <a:avLst>
              <a:gd name="adj" fmla="val 10000"/>
            </a:avLst>
          </a:prstGeom>
        </p:spPr>
        <p:style>
          <a:lnRef idx="0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Rectangle 7" descr="Cloud Computing">
            <a:extLst>
              <a:ext uri="{FF2B5EF4-FFF2-40B4-BE49-F238E27FC236}">
                <a16:creationId xmlns:a16="http://schemas.microsoft.com/office/drawing/2014/main" id="{3591AEB7-5EBA-492E-BF0D-3D2C43115C8E}"/>
              </a:ext>
            </a:extLst>
          </p:cNvPr>
          <p:cNvSpPr/>
          <p:nvPr/>
        </p:nvSpPr>
        <p:spPr>
          <a:xfrm>
            <a:off x="8435302" y="6121273"/>
            <a:ext cx="359560" cy="359209"/>
          </a:xfrm>
          <a:prstGeom prst="rect">
            <a:avLst/>
          </a:pr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52805D-C8BB-4D05-A939-CD722EBCEF3A}"/>
              </a:ext>
            </a:extLst>
          </p:cNvPr>
          <p:cNvSpPr txBox="1"/>
          <p:nvPr/>
        </p:nvSpPr>
        <p:spPr>
          <a:xfrm>
            <a:off x="9015236" y="6015339"/>
            <a:ext cx="2733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800" b="1" dirty="0">
                <a:ea typeface="Tw Cen MT" panose="020B0602020104020603" pitchFamily="34" charset="0"/>
                <a:cs typeface="Calibri" panose="020F0502020204030204" pitchFamily="34" charset="0"/>
              </a:rPr>
              <a:t>Trajnost in družbeni vidiki</a:t>
            </a:r>
          </a:p>
        </p:txBody>
      </p:sp>
    </p:spTree>
    <p:extLst>
      <p:ext uri="{BB962C8B-B14F-4D97-AF65-F5344CB8AC3E}">
        <p14:creationId xmlns:p14="http://schemas.microsoft.com/office/powerpoint/2010/main" val="302665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3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Preden začnete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2191301"/>
            <a:ext cx="10905457" cy="3716440"/>
          </a:xfrm>
        </p:spPr>
        <p:txBody>
          <a:bodyPr numCol="2" spcCol="540000" rtlCol="0">
            <a:normAutofit fontScale="92500" lnSpcReduction="10000"/>
          </a:bodyPr>
          <a:lstStyle/>
          <a:p>
            <a:pPr marR="378460"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Zakaj ustanavljate podjetje oziroma s kakšnim namenom ste ga ustanovili? Kakšni so vaši cilji?</a:t>
            </a:r>
          </a:p>
          <a:p>
            <a:pPr marR="378460" lvl="2"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Želite ponuditi rešitev za težavo, ki obstaja na trgu?</a:t>
            </a:r>
          </a:p>
          <a:p>
            <a:pPr marR="378460" lvl="2"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Bi izkoristili poslovno priložnost na nekonkurenčnem trgu ali bi radi zapolnili tržno nišo?</a:t>
            </a:r>
          </a:p>
          <a:p>
            <a:pPr marR="378460" lvl="2"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Želite ponuditi boljšo rešitev ali storitev od že obstoječih?</a:t>
            </a:r>
          </a:p>
          <a:p>
            <a:pPr marR="378460" lvl="2"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Želite izkoristiti novo poslovno priložnost?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IE" sz="2000" kern="1200" dirty="0">
              <a:solidFill>
                <a:srgbClr val="262626"/>
              </a:solidFill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Ste ocenili finančno, tržno in tehnično izvedljivost?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IE" sz="2000" kern="1200" dirty="0">
              <a:solidFill>
                <a:srgbClr val="262626"/>
              </a:solidFill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Ste ovrednotili ponujeno vrednost in edinstveno ponudbo z vidika kupca?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IE" sz="2000" dirty="0">
              <a:solidFill>
                <a:srgbClr val="262626"/>
              </a:solidFill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Zasnujte poslovni in finančni načrt od začetnega koncepta do komercializacije, kar vključuje naslednje vidike: </a:t>
            </a:r>
          </a:p>
          <a:p>
            <a:pPr lvl="2" algn="jus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2000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predstavitev/ozadje posla, lokacija, tržna analiza, opis projekta/ponudbe, konkurenca, prodajni načrt, vstop na tržišče, način obratovanja, ekipa sodelavcev, kapitalske zahteve, prihodki, poslovni model itd. 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</p:spTree>
    <p:extLst>
      <p:ext uri="{BB962C8B-B14F-4D97-AF65-F5344CB8AC3E}">
        <p14:creationId xmlns:p14="http://schemas.microsoft.com/office/powerpoint/2010/main" val="2642486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4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Preden začnete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lvl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dirty="0"/>
              <a:t>Kanvas poslovnega modela (https://www.strategyzer.com/canvas/business-model-canvas) vam omogoča pregled nad že obstoječimi poslovnimi modeli, oblikovanje novih poslovnih načrtov in upravljanje s portfeljem poslovnih modelov. Na voljo je tudi video o načinu uporabe omenjenega modela, in sicer na povezavi https://www.strategyzer.com/blog/imd-business-school-a-short-video-series-on-the-business-model-canvas.</a:t>
            </a:r>
            <a:r>
              <a:rPr lang="sl-SI" dirty="0">
                <a:solidFill>
                  <a:srgbClr val="262626"/>
                </a:solidFill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 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pic>
        <p:nvPicPr>
          <p:cNvPr id="12" name="Picture 11" descr="Business Model Canvas | Creatlr">
            <a:extLst>
              <a:ext uri="{FF2B5EF4-FFF2-40B4-BE49-F238E27FC236}">
                <a16:creationId xmlns:a16="http://schemas.microsoft.com/office/drawing/2014/main" id="{AF1B69BA-99D5-46FD-A44A-142FD1571DA0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376" y="2751015"/>
            <a:ext cx="6302189" cy="35638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55903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5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Določitev finančnih potreb in virov financiranja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endParaRPr lang="en-IE" sz="1800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sl-SI" sz="180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Kar zadeva financiranje in finančno upravljanje, se morate seznaniti z naslednjimi področji: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en-IE" sz="1800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sl-SI" sz="180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ocena stroškov investicijskega vzdrževanja (prostori, oprema, surovine itd.), potrebna sredstva in najverjetnejši viri financiranja, </a:t>
            </a:r>
          </a:p>
          <a:p>
            <a:pPr marL="34290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IE" sz="1800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sl-SI" sz="180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okvirna določitev obratovalnih stroškov (neposredni proizvodni stroški, raziskave in razvoj, prodaja in trženje, režijski stroški, obratni kapital itd.), predvideni prihodki in izvedba analize občutljivosti (razmislek o hipotetičnih scenarijih, npr. povečan ali zmanjšan obseg prodaje, sprememba cen, sprememba višine stroškov itd.), </a:t>
            </a:r>
          </a:p>
          <a:p>
            <a:pPr marL="34290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IE" sz="1800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sl-SI" sz="180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priprava finančne projekcije poslovanja (z uporabo vnaprej pripravljene predloge v Excelu). 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</p:spTree>
    <p:extLst>
      <p:ext uri="{BB962C8B-B14F-4D97-AF65-F5344CB8AC3E}">
        <p14:creationId xmlns:p14="http://schemas.microsoft.com/office/powerpoint/2010/main" val="4180108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6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Določitev finančnih potreb in virov financiranja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endParaRPr lang="en-GB" sz="1800" kern="1200" dirty="0">
              <a:solidFill>
                <a:srgbClr val="000000"/>
              </a:solidFill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sl-SI" sz="1800">
                <a:solidFill>
                  <a:srgbClr val="000000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Razmislite o primernosti razpoložljivega financiranja glede na finančne potrebe. Upoštevajte naslednje dejavnike: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en-GB" sz="1800" kern="1200" dirty="0">
              <a:solidFill>
                <a:srgbClr val="000000"/>
              </a:solidFill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solidFill>
                  <a:srgbClr val="000000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življenjski cikel podjetja,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solidFill>
                  <a:srgbClr val="000000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velikost podjetja,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solidFill>
                  <a:srgbClr val="000000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stopnja vašega znanja in veščin (pa tudi stopnja znanja vaših sodelavcev),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solidFill>
                  <a:srgbClr val="000000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stopnja tržne in komercialne validacije,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solidFill>
                  <a:srgbClr val="000000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stopnja uveljavljenosti na trgu,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solidFill>
                  <a:srgbClr val="000000"/>
                </a:solidFill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itd.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</p:spTree>
    <p:extLst>
      <p:ext uri="{BB962C8B-B14F-4D97-AF65-F5344CB8AC3E}">
        <p14:creationId xmlns:p14="http://schemas.microsoft.com/office/powerpoint/2010/main" val="274780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7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Pripravite načrt financiranja in finančnega upravljanja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Oblikujte model prihodkov in izdatkov z uporabo Excela in vključite: izkaz denarnih tokov, prikaz dobičkov in izgube ter bilanco stanja.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Na ta način boste lahko izvedli finančno analizo in reševali težave pri finančnem upravljanju podjetja.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To vam hkrati omogoča tudi analizo prihodkov in izdatkov ter poslovnih in prihodkovnih modelov, s čimer lahko zaznate potencialna tveganja in izvedete analizo občutljivosti poslovanja.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IE" dirty="0"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Razvoj podjetja lahko privede do spremembe poslovnega ali finančnega modela, spremenijo pa se lahko tudi začetne storitve ali izdelki glede na odziv trga in v skladu z zunanjimi ter notranjimi silami v podjetniškem okolju. 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</p:spTree>
    <p:extLst>
      <p:ext uri="{BB962C8B-B14F-4D97-AF65-F5344CB8AC3E}">
        <p14:creationId xmlns:p14="http://schemas.microsoft.com/office/powerpoint/2010/main" val="1523242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8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Komunikacija s ključnimi deležniki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lvl="1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Vaše naloge: </a:t>
            </a:r>
          </a:p>
          <a:p>
            <a:pPr lvl="2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180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deležnikom (torej vlagateljem, bankam, partnerjem, dobaviteljem itd.) morate prepričljivo predstaviti priložnosti in dokazati, da je projekt realistično izvedljiv,</a:t>
            </a:r>
          </a:p>
          <a:p>
            <a:pPr lvl="2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180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dokazati morate, da ste sposobni poiskati poslovno priložnost ter jo dodobra izkoristiti in razviti, </a:t>
            </a:r>
          </a:p>
          <a:p>
            <a:pPr lvl="2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sl-SI" sz="1800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dokazati morate, da ste zmožni ustvariti denarni tok ter ga uspešno voditi.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sl-SI" sz="1800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 </a:t>
            </a:r>
          </a:p>
          <a:p>
            <a:pPr lvl="1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Za sporazumevanje z deležniki uporabljajte enostranski izvleček poslovnega načrta, jedrnat sistematični prikaz poslovnih dejavnosti (t. i. </a:t>
            </a:r>
            <a:r>
              <a:rPr lang="sl-SI" i="1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pitch deck</a:t>
            </a: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) itd.</a:t>
            </a:r>
          </a:p>
          <a:p>
            <a:pPr lvl="1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lvl="1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lvl="1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lvl="1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Če želite pridobiti zasebne kapitalske naložbe, morate zagotoviti tudi ovrednotenje projekta. </a:t>
            </a:r>
            <a:r>
              <a:rPr lang="sl-SI" b="1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Opomba:</a:t>
            </a: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Times New Roman" panose="02020603050405020304" pitchFamily="18" charset="0"/>
              </a:rPr>
              <a:t> Pri tovrstnih zadevah je priporočljivo, da poiščete strokovni nasvet.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</p:spTree>
    <p:extLst>
      <p:ext uri="{BB962C8B-B14F-4D97-AF65-F5344CB8AC3E}">
        <p14:creationId xmlns:p14="http://schemas.microsoft.com/office/powerpoint/2010/main" val="3557673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9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Komunikacija s ključnimi deležniki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407459"/>
            <a:ext cx="10905457" cy="4993341"/>
          </a:xfrm>
        </p:spPr>
        <p:txBody>
          <a:bodyPr numCol="2" spcCol="540000" rtlCol="0">
            <a:norm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139700" algn="l"/>
                <a:tab pos="457200" algn="l"/>
              </a:tabLst>
            </a:pPr>
            <a:endParaRPr lang="en-US" sz="1800" b="1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w Cen MT" panose="020B0602020104020603" pitchFamily="34" charset="0"/>
            </a:endParaRPr>
          </a:p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139700" algn="l"/>
                <a:tab pos="457200" algn="l"/>
              </a:tabLst>
            </a:pPr>
            <a:r>
              <a:rPr lang="sl-SI" sz="1800" b="1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Napotki za učinkovito predstavitev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Kateri problem rešujete oz. katero tržno nišo želite zapolniti? Katero priložnost bi radi izkoristili?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Kakšno rešitev ste si zamislili in kako naj bi bila videti v praksi?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Razmislek o stanju na tržišču - kupci, gospodarski potencial in izvedljivost.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Kakšna je konkurenca in zakaj je vaša zamisel edinstvena oz. kje se skriva vaša konkurenčna prednost?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Prihodkovni in poslovni model. 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Vstop na tržišče.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Finančne projekcije, vključno s potencialno rastjo.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Vodstvena ekipa.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Naložbene potrebe; iskanje in uporaba sredstev.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dirty="0">
                <a:latin typeface="Tw Cen MT" panose="020B0602020104020603" pitchFamily="34" charset="0"/>
                <a:ea typeface="Tw Cen MT" panose="020B0602020104020603" pitchFamily="34" charset="0"/>
                <a:cs typeface="Tw Cen MT" panose="020B0602020104020603" pitchFamily="34" charset="0"/>
              </a:rPr>
              <a:t>Izhodna strategija - kako vlagatelji izstopijo iz posla.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endParaRPr lang="es-ES" b="1" dirty="0">
              <a:solidFill>
                <a:srgbClr val="262626"/>
              </a:solidFill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endParaRPr lang="es-ES" b="1" dirty="0">
              <a:solidFill>
                <a:srgbClr val="262626"/>
              </a:solidFill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139700" algn="l"/>
                <a:tab pos="457200" algn="l"/>
              </a:tabLst>
            </a:pPr>
            <a:r>
              <a:rPr lang="sl-SI" b="1" dirty="0">
                <a:solidFill>
                  <a:srgbClr val="262626"/>
                </a:solidFill>
                <a:hlinkClick r:id="rId4"/>
              </a:rPr>
              <a:t>Enostranski </a:t>
            </a:r>
            <a:r>
              <a:rPr lang="sl-SI" b="1" dirty="0">
                <a:solidFill>
                  <a:srgbClr val="262626"/>
                </a:solidFill>
              </a:rPr>
              <a:t>poslovni načrt (stran 14 na povezavi)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rgbClr val="262626"/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03BDE0-4DAF-4300-BFA3-9F4D8AF65B1B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012" y="2821354"/>
            <a:ext cx="3243034" cy="34700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6565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10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Stalni nadzor nad poslovnim napredkom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Redno preverjajte finančno stanje in primerjajte dejanske številke s tistimi, ki so bile predvidene. Lahko vzpostavite sistem rednega (najbolje mesečnega) finančnega poročanja. Finančno poročanje je najbolje izvajati ob strokovni podpori.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Na ta način spoznate težave na področju financ, kar vam omogoča, da po potrebi ukrepate, obenem pa se seznanite z različnimi priložnostmi, ki jih lahko izkoristite.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</p:spTree>
    <p:extLst>
      <p:ext uri="{BB962C8B-B14F-4D97-AF65-F5344CB8AC3E}">
        <p14:creationId xmlns:p14="http://schemas.microsoft.com/office/powerpoint/2010/main" val="2831983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Marcador de posición de imagen 15" descr="Hombre mostrando algo en un portátil">
            <a:extLst>
              <a:ext uri="{FF2B5EF4-FFF2-40B4-BE49-F238E27FC236}">
                <a16:creationId xmlns:a16="http://schemas.microsoft.com/office/drawing/2014/main" id="{22FB2237-B866-4C19-BF30-A9BFA8E15C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" y="0"/>
            <a:ext cx="12187578" cy="6408000"/>
          </a:xfrm>
        </p:spPr>
      </p:pic>
      <p:sp>
        <p:nvSpPr>
          <p:cNvPr id="17" name="Marcador de número de diapositiva 16">
            <a:extLst>
              <a:ext uri="{FF2B5EF4-FFF2-40B4-BE49-F238E27FC236}">
                <a16:creationId xmlns:a16="http://schemas.microsoft.com/office/drawing/2014/main" id="{19D203D7-52C0-41AB-9238-F69D51235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s-ES" smtClean="0"/>
              <a:pPr rtl="0"/>
              <a:t>11</a:t>
            </a:fld>
            <a:endParaRPr lang="es-E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8AD2E63C-40F7-4CF4-BE57-F002221AAB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  <a:alpha val="50000"/>
            </a:schemeClr>
          </a:solidFill>
        </p:spPr>
        <p:txBody>
          <a:bodyPr vert="horz" lIns="720000" tIns="108000" rIns="91440" bIns="45720" rtlCol="0" anchor="ctr" anchorCtr="0">
            <a:normAutofit/>
          </a:bodyPr>
          <a:lstStyle/>
          <a:p>
            <a:r>
              <a:rPr lang="sl-SI">
                <a:solidFill>
                  <a:schemeClr val="bg1"/>
                </a:solidFill>
              </a:rPr>
              <a:t>Trajnost in družbeni vidiki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3317B3A-F74B-4C4D-837E-EF53589430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051" y="1550894"/>
            <a:ext cx="10905457" cy="4356847"/>
          </a:xfrm>
        </p:spPr>
        <p:txBody>
          <a:bodyPr numCol="2" spcCol="540000" rtlCol="0">
            <a:normAutofit/>
          </a:bodyPr>
          <a:lstStyle/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Calibri" panose="020F0502020204030204" pitchFamily="34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Pri stremljenju k tržni in finančni vzdržnosti si prizadevajte tudi za okolju prijazno trajnostno poslovanje.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IE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IE" kern="1200" dirty="0">
              <a:effectLst/>
              <a:latin typeface="Tw Cen MT" panose="020B0602020104020603" pitchFamily="34" charset="0"/>
              <a:ea typeface="Tw Cen MT" panose="020B0602020104020603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Nekatera podjetja se lahko spopadajo s težavami ali naletijo na priložnosti, za katere niti državna niti druga podjetja ne nudijo nobenih rešitev. Tovrstna podjetja so t. i. </a:t>
            </a:r>
            <a:r>
              <a:rPr lang="sl-SI" u="sng">
                <a:solidFill>
                  <a:srgbClr val="0000FF"/>
                </a:solidFill>
                <a:highlight>
                  <a:srgbClr val="FFFF00"/>
                </a:highlight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  <a:hlinkClick r:id="rId4"/>
              </a:rPr>
              <a:t>socialna podjetja</a:t>
            </a: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, ki delujejo na področju </a:t>
            </a:r>
            <a:r>
              <a:rPr lang="sl-SI" u="sng">
                <a:solidFill>
                  <a:srgbClr val="0000FF"/>
                </a:solidFill>
                <a:highlight>
                  <a:srgbClr val="FFFF00"/>
                </a:highlight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  <a:hlinkClick r:id="rId5"/>
              </a:rPr>
              <a:t>socialnega gospodarstva</a:t>
            </a:r>
            <a:r>
              <a:rPr lang="sl-SI">
                <a:latin typeface="Tw Cen MT" panose="020B0602020104020603" pitchFamily="34" charset="0"/>
                <a:ea typeface="Tw Cen MT" panose="020B0602020104020603" pitchFamily="34" charset="0"/>
                <a:cs typeface="Calibri" panose="020F0502020204030204" pitchFamily="34" charset="0"/>
              </a:rPr>
              <a:t>. Čeprav niso strogo tržno ali pridobitno usmerjena, morajo biti osnovana na trdnih temeljih, saj je to edini način za uspešno poslovanje. Zgoraj navedeni pristopi tako veljajo tudi za tovrstna podjetja. </a:t>
            </a:r>
          </a:p>
          <a:p>
            <a:pPr marL="171450" indent="-171450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E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Marcador de pie de página 3">
            <a:extLst>
              <a:ext uri="{FF2B5EF4-FFF2-40B4-BE49-F238E27FC236}">
                <a16:creationId xmlns:a16="http://schemas.microsoft.com/office/drawing/2014/main" id="{09A648C3-4F7A-47A9-9A85-B4CAFBE7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3051" y="6446838"/>
            <a:ext cx="6818262" cy="365125"/>
          </a:xfrm>
        </p:spPr>
        <p:txBody>
          <a:bodyPr rtlCol="0"/>
          <a:lstStyle/>
          <a:p>
            <a:r>
              <a:rPr lang="sl-SI" sz="1200"/>
              <a:t>BIC FOR SME</a:t>
            </a:r>
          </a:p>
        </p:txBody>
      </p:sp>
    </p:spTree>
    <p:extLst>
      <p:ext uri="{BB962C8B-B14F-4D97-AF65-F5344CB8AC3E}">
        <p14:creationId xmlns:p14="http://schemas.microsoft.com/office/powerpoint/2010/main" val="3525135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B628FE7D-043F-42AF-B4AB-DB9AFF936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4892956"/>
            <a:ext cx="10113645" cy="743682"/>
          </a:xfrm>
        </p:spPr>
        <p:txBody>
          <a:bodyPr rtlCol="0"/>
          <a:lstStyle/>
          <a:p>
            <a:pPr rtl="0"/>
            <a:r>
              <a:rPr lang="sl-SI"/>
              <a:t>Vso srečo!</a:t>
            </a:r>
          </a:p>
        </p:txBody>
      </p:sp>
      <p:pic>
        <p:nvPicPr>
          <p:cNvPr id="16" name="Marcador de posición de imagen 15">
            <a:extLst>
              <a:ext uri="{FF2B5EF4-FFF2-40B4-BE49-F238E27FC236}">
                <a16:creationId xmlns:a16="http://schemas.microsoft.com/office/drawing/2014/main" id="{B29A3BE7-D437-4609-8BD3-AEF30ABE77B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6197" b="1619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0989903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Personalizado 2">
      <a:dk1>
        <a:srgbClr val="000000"/>
      </a:dk1>
      <a:lt1>
        <a:srgbClr val="FFFFFF"/>
      </a:lt1>
      <a:dk2>
        <a:srgbClr val="322441"/>
      </a:dk2>
      <a:lt2>
        <a:srgbClr val="E8E8E2"/>
      </a:lt2>
      <a:accent1>
        <a:srgbClr val="7F7F7F"/>
      </a:accent1>
      <a:accent2>
        <a:srgbClr val="7229D2"/>
      </a:accent2>
      <a:accent3>
        <a:srgbClr val="C62FE1"/>
      </a:accent3>
      <a:accent4>
        <a:srgbClr val="CF1DA0"/>
      </a:accent4>
      <a:accent5>
        <a:srgbClr val="E12F68"/>
      </a:accent5>
      <a:accent6>
        <a:srgbClr val="CF2E1D"/>
      </a:accent6>
      <a:hlink>
        <a:srgbClr val="87882D"/>
      </a:hlink>
      <a:folHlink>
        <a:srgbClr val="7F7F7F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2571023_TF11534312.potx" id="{2291DC7D-CF71-47B7-9007-7770FC51FEB1}" vid="{FCED88B2-71A7-444D-B83F-FD7C823473E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a oficina">
  <a:themeElements>
    <a:clrScheme name="Violeta rojo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A09386F-CDB5-4CE9-AE70-AE4E53A633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C65060F-1094-41F3-95E3-03DA10677C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18F16D9-EB65-4F11-9CD9-58377B437CF8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16c05727-aa75-4e4a-9b5f-8a80a1165891"/>
    <ds:schemaRef ds:uri="71af3243-3dd4-4a8d-8c0d-dd76da1f02a5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969</Words>
  <Application>Microsoft Office PowerPoint</Application>
  <PresentationFormat>Širokozaslonsko</PresentationFormat>
  <Paragraphs>124</Paragraphs>
  <Slides>12</Slides>
  <Notes>12</Notes>
  <HiddenSlides>0</HiddenSlides>
  <MMClips>0</MMClips>
  <ScaleCrop>false</ScaleCrop>
  <HeadingPairs>
    <vt:vector size="6" baseType="variant">
      <vt:variant>
        <vt:lpstr>Uporabljene pisave</vt:lpstr>
      </vt:variant>
      <vt:variant>
        <vt:i4>6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Symbol</vt:lpstr>
      <vt:lpstr>Tw Cen MT</vt:lpstr>
      <vt:lpstr>Wingdings</vt:lpstr>
      <vt:lpstr>RetrospectVTI</vt:lpstr>
      <vt:lpstr>PowerPointova predstavitev</vt:lpstr>
      <vt:lpstr>Modul 6 - Pridobivanje denarnih sredstev za zagon, rast in vzdrževanje vašega podjetja</vt:lpstr>
      <vt:lpstr>Preden začnete</vt:lpstr>
      <vt:lpstr>Preden začnete</vt:lpstr>
      <vt:lpstr>Določitev finančnih potreb in virov financiranja</vt:lpstr>
      <vt:lpstr>Določitev finančnih potreb in virov financiranja</vt:lpstr>
      <vt:lpstr>Pripravite načrt financiranja in finančnega upravljanja</vt:lpstr>
      <vt:lpstr>Komunikacija s ključnimi deležniki</vt:lpstr>
      <vt:lpstr>Komunikacija s ključnimi deležniki</vt:lpstr>
      <vt:lpstr>Stalni nadzor nad poslovnim napredkom</vt:lpstr>
      <vt:lpstr>Trajnost in družbeni vidiki</vt:lpstr>
      <vt:lpstr>Vso srečo!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2020-05-13T07:31:58Z</dcterms:created>
  <dcterms:modified xsi:type="dcterms:W3CDTF">2021-11-09T06:54:00Z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