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8"/>
  </p:notesMasterIdLst>
  <p:handoutMasterIdLst>
    <p:handoutMasterId r:id="rId19"/>
  </p:handoutMasterIdLst>
  <p:sldIdLst>
    <p:sldId id="256" r:id="rId5"/>
    <p:sldId id="257" r:id="rId6"/>
    <p:sldId id="307" r:id="rId7"/>
    <p:sldId id="313" r:id="rId8"/>
    <p:sldId id="321" r:id="rId9"/>
    <p:sldId id="315" r:id="rId10"/>
    <p:sldId id="316" r:id="rId11"/>
    <p:sldId id="317" r:id="rId12"/>
    <p:sldId id="322" r:id="rId13"/>
    <p:sldId id="323" r:id="rId14"/>
    <p:sldId id="320" r:id="rId15"/>
    <p:sldId id="318" r:id="rId16"/>
    <p:sldId id="292" r:id="rId17"/>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21"/>
            <p14:sldId id="315"/>
            <p14:sldId id="316"/>
            <p14:sldId id="317"/>
            <p14:sldId id="322"/>
            <p14:sldId id="323"/>
            <p14:sldId id="320"/>
            <p14:sldId id="318"/>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vt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a:t>Preden začnete</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600" b="1" dirty="0"/>
            <a:t>Ključni tržni trendi, nove digitalne tehnologije, industrija 4.0</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dirty="0"/>
            <a:t>Raziskava ciljnih skupin</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76D56F19-2708-49DB-8F92-D8AC45F23A9A}">
      <dgm:prSet custT="1"/>
      <dgm:spPr/>
      <dgm:t>
        <a:bodyPr rtlCol="0"/>
        <a:lstStyle/>
        <a:p>
          <a:pPr>
            <a:lnSpc>
              <a:spcPct val="100000"/>
            </a:lnSpc>
          </a:pPr>
          <a:r>
            <a:rPr lang="sl-SI" sz="1800" b="1"/>
            <a:t>Ključni tržni trendi in smernice </a:t>
          </a:r>
        </a:p>
      </dgm:t>
    </dgm:pt>
    <dgm:pt modelId="{9D5610C2-0A12-494A-AC46-8DD17C08B09F}" type="parTrans" cxnId="{32E90211-17E0-4DDF-9274-DD3E46D811B8}">
      <dgm:prSet/>
      <dgm:spPr/>
      <dgm:t>
        <a:bodyPr rtlCol="0"/>
        <a:lstStyle/>
        <a:p>
          <a:pPr rtl="0"/>
          <a:endParaRPr lang="es-ES" sz="2400" noProof="0" dirty="0"/>
        </a:p>
      </dgm:t>
    </dgm:pt>
    <dgm:pt modelId="{EC8965A1-F755-4945-8AAC-DCF1F68F011E}" type="sibTrans" cxnId="{32E90211-17E0-4DDF-9274-DD3E46D811B8}">
      <dgm:prSet/>
      <dgm:spPr/>
      <dgm:t>
        <a:bodyPr rtlCol="0"/>
        <a:lstStyle/>
        <a:p>
          <a:pPr rtl="0"/>
          <a:endParaRPr lang="es-ES" sz="2400" noProof="0" dirty="0"/>
        </a:p>
      </dgm:t>
    </dgm:pt>
    <dgm:pt modelId="{22C57FFA-B13B-490C-8C13-C820AC89CF1F}">
      <dgm:prSet custT="1"/>
      <dgm:spPr/>
      <dgm:t>
        <a:bodyPr rtlCol="0"/>
        <a:lstStyle/>
        <a:p>
          <a:pPr>
            <a:lnSpc>
              <a:spcPct val="100000"/>
            </a:lnSpc>
          </a:pPr>
          <a:r>
            <a:rPr lang="sl-SI" sz="1800" b="1"/>
            <a:t>Kibernetska varnost</a:t>
          </a:r>
        </a:p>
      </dgm:t>
    </dgm:pt>
    <dgm:pt modelId="{7A9DACC2-2539-411D-ABCB-D50ADC4455EF}" type="parTrans" cxnId="{A587D8B5-EF31-4D5F-B0A2-F10165FA0FA4}">
      <dgm:prSet/>
      <dgm:spPr/>
      <dgm:t>
        <a:bodyPr/>
        <a:lstStyle/>
        <a:p>
          <a:endParaRPr lang="es-ES" sz="2400"/>
        </a:p>
      </dgm:t>
    </dgm:pt>
    <dgm:pt modelId="{A188F02C-3A6E-40A2-8D4B-3C5FEA2E5074}" type="sibTrans" cxnId="{A587D8B5-EF31-4D5F-B0A2-F10165FA0FA4}">
      <dgm:prSet/>
      <dgm:spPr/>
      <dgm:t>
        <a:bodyPr/>
        <a:lstStyle/>
        <a:p>
          <a:endParaRPr lang="es-ES" sz="240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5"/>
      <dgm:spPr/>
    </dgm:pt>
    <dgm:pt modelId="{25B2245B-A34B-48ED-A134-55D6D3C49DD6}" type="pres">
      <dgm:prSet presAssocID="{AAC263CB-8256-4B03-92FE-1622698FB3E9}" presName="iconRect" presStyleLbl="node1" presStyleIdx="0" presStyleCnt="5"/>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5">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5"/>
      <dgm:spPr/>
    </dgm:pt>
    <dgm:pt modelId="{5088C622-3FFB-47D9-A26D-06054D22A5A7}" type="pres">
      <dgm:prSet presAssocID="{4E8D2E69-0173-4BD3-B96A-7A9C5DD12B47}" presName="iconRect" presStyleLbl="node1" presStyleIdx="1" presStyleCnt="5"/>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5">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5"/>
      <dgm:spPr/>
    </dgm:pt>
    <dgm:pt modelId="{5EA392A0-C484-48E8-81EA-8479B0B6C090}" type="pres">
      <dgm:prSet presAssocID="{93A6A030-ABAB-4EFA-B539-0FDB3E07C1EF}" presName="iconRect" presStyleLbl="node1" presStyleIdx="2" presStyleCnt="5"/>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5">
        <dgm:presLayoutVars>
          <dgm:chMax val="0"/>
          <dgm:chPref val="0"/>
        </dgm:presLayoutVars>
      </dgm:prSet>
      <dgm:spPr/>
    </dgm:pt>
    <dgm:pt modelId="{2D705EC2-CBBE-47E4-AEA2-2AD46F082614}" type="pres">
      <dgm:prSet presAssocID="{BFE0749E-E343-4A6F-BD09-2810EE6B4BD7}" presName="sibTrans" presStyleCnt="0"/>
      <dgm:spPr/>
    </dgm:pt>
    <dgm:pt modelId="{69A5F660-6AC2-4616-9DD2-97B69A02AC94}" type="pres">
      <dgm:prSet presAssocID="{76D56F19-2708-49DB-8F92-D8AC45F23A9A}" presName="compNode" presStyleCnt="0"/>
      <dgm:spPr/>
    </dgm:pt>
    <dgm:pt modelId="{6DC3A653-9B12-4739-B88C-98A411249860}" type="pres">
      <dgm:prSet presAssocID="{76D56F19-2708-49DB-8F92-D8AC45F23A9A}" presName="bgRect" presStyleLbl="bgShp" presStyleIdx="3" presStyleCnt="5" custLinFactNeighborX="-6777" custLinFactNeighborY="-2917"/>
      <dgm:spPr/>
    </dgm:pt>
    <dgm:pt modelId="{9821C656-EFEF-430D-BD29-9D4BB92DACB1}" type="pres">
      <dgm:prSet presAssocID="{76D56F19-2708-49DB-8F92-D8AC45F23A9A}" presName="iconRect" presStyleLbl="node1" presStyleIdx="3" presStyleCnt="5"/>
      <dgm:spPr>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erver"/>
        </a:ext>
      </dgm:extLst>
    </dgm:pt>
    <dgm:pt modelId="{6A33AFBD-FA33-4891-9EEE-80A564935B4E}" type="pres">
      <dgm:prSet presAssocID="{76D56F19-2708-49DB-8F92-D8AC45F23A9A}" presName="spaceRect" presStyleCnt="0"/>
      <dgm:spPr/>
    </dgm:pt>
    <dgm:pt modelId="{F897ECCA-F261-4E89-8F4D-FFABF292E2CC}" type="pres">
      <dgm:prSet presAssocID="{76D56F19-2708-49DB-8F92-D8AC45F23A9A}" presName="parTx" presStyleLbl="revTx" presStyleIdx="3" presStyleCnt="5">
        <dgm:presLayoutVars>
          <dgm:chMax val="0"/>
          <dgm:chPref val="0"/>
        </dgm:presLayoutVars>
      </dgm:prSet>
      <dgm:spPr/>
    </dgm:pt>
    <dgm:pt modelId="{E9553C28-6513-44C5-8832-9C34809FFC0A}" type="pres">
      <dgm:prSet presAssocID="{EC8965A1-F755-4945-8AAC-DCF1F68F011E}" presName="sibTrans" presStyleCnt="0"/>
      <dgm:spPr/>
    </dgm:pt>
    <dgm:pt modelId="{C073EDBA-3965-4693-AC06-E94BF946B0F7}" type="pres">
      <dgm:prSet presAssocID="{22C57FFA-B13B-490C-8C13-C820AC89CF1F}" presName="compNode" presStyleCnt="0"/>
      <dgm:spPr/>
    </dgm:pt>
    <dgm:pt modelId="{95D4EC97-6C6F-42E6-BF74-D15D757533CE}" type="pres">
      <dgm:prSet presAssocID="{22C57FFA-B13B-490C-8C13-C820AC89CF1F}" presName="bgRect" presStyleLbl="bgShp" presStyleIdx="4" presStyleCnt="5"/>
      <dgm:spPr>
        <a:xfrm>
          <a:off x="0" y="3254743"/>
          <a:ext cx="3724657" cy="594245"/>
        </a:xfrm>
        <a:prstGeom prst="roundRect">
          <a:avLst>
            <a:gd name="adj" fmla="val 10000"/>
          </a:avLst>
        </a:prstGeom>
      </dgm:spPr>
    </dgm:pt>
    <dgm:pt modelId="{F92DC60F-2591-4D8F-AF94-7326BCC0B6CD}" type="pres">
      <dgm:prSet presAssocID="{22C57FFA-B13B-490C-8C13-C820AC89CF1F}" presName="iconRect" presStyleLbl="node1" presStyleIdx="4" presStyleCnt="5"/>
      <dgm:spPr/>
    </dgm:pt>
    <dgm:pt modelId="{7DEEE4AF-62C2-4EAD-83A4-4A5E233B05F2}" type="pres">
      <dgm:prSet presAssocID="{22C57FFA-B13B-490C-8C13-C820AC89CF1F}" presName="spaceRect" presStyleCnt="0"/>
      <dgm:spPr/>
    </dgm:pt>
    <dgm:pt modelId="{C78992F7-604A-46E8-9517-CDD30A21FF76}" type="pres">
      <dgm:prSet presAssocID="{22C57FFA-B13B-490C-8C13-C820AC89CF1F}" presName="parTx" presStyleLbl="revTx" presStyleIdx="4" presStyleCnt="5">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32E90211-17E0-4DDF-9274-DD3E46D811B8}" srcId="{D4503D04-C97E-4622-AE07-D0307CB3B4CA}" destId="{76D56F19-2708-49DB-8F92-D8AC45F23A9A}" srcOrd="3" destOrd="0" parTransId="{9D5610C2-0A12-494A-AC46-8DD17C08B09F}" sibTransId="{EC8965A1-F755-4945-8AAC-DCF1F68F011E}"/>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635B0E67-42B7-49FB-85DB-30FBD7FAF9C8}" type="presOf" srcId="{22C57FFA-B13B-490C-8C13-C820AC89CF1F}" destId="{C78992F7-604A-46E8-9517-CDD30A21FF76}" srcOrd="0" destOrd="0" presId="urn:microsoft.com/office/officeart/2018/2/layout/IconVerticalSolidList#1"/>
    <dgm:cxn modelId="{B134F768-96E5-44D1-BBE9-E70A3003C06F}" type="presOf" srcId="{76D56F19-2708-49DB-8F92-D8AC45F23A9A}" destId="{F897ECCA-F261-4E89-8F4D-FFABF292E2CC}"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A587D8B5-EF31-4D5F-B0A2-F10165FA0FA4}" srcId="{D4503D04-C97E-4622-AE07-D0307CB3B4CA}" destId="{22C57FFA-B13B-490C-8C13-C820AC89CF1F}" srcOrd="4" destOrd="0" parTransId="{7A9DACC2-2539-411D-ABCB-D50ADC4455EF}" sibTransId="{A188F02C-3A6E-40A2-8D4B-3C5FEA2E5074}"/>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 modelId="{CFFF59E0-F136-4A57-B1C7-38DA105F352E}" type="presParOf" srcId="{39166502-40B2-441C-8391-3FB2E3F462D9}" destId="{2D705EC2-CBBE-47E4-AEA2-2AD46F082614}" srcOrd="5" destOrd="0" presId="urn:microsoft.com/office/officeart/2018/2/layout/IconVerticalSolidList#1"/>
    <dgm:cxn modelId="{56159C05-5E7A-41E3-850F-493F57D1B3B7}" type="presParOf" srcId="{39166502-40B2-441C-8391-3FB2E3F462D9}" destId="{69A5F660-6AC2-4616-9DD2-97B69A02AC94}" srcOrd="6" destOrd="0" presId="urn:microsoft.com/office/officeart/2018/2/layout/IconVerticalSolidList#1"/>
    <dgm:cxn modelId="{F24F5157-D892-40ED-B4DD-33979C522E60}" type="presParOf" srcId="{69A5F660-6AC2-4616-9DD2-97B69A02AC94}" destId="{6DC3A653-9B12-4739-B88C-98A411249860}" srcOrd="0" destOrd="0" presId="urn:microsoft.com/office/officeart/2018/2/layout/IconVerticalSolidList#1"/>
    <dgm:cxn modelId="{28D3C703-C304-4614-AC62-262C9F8BAC6E}" type="presParOf" srcId="{69A5F660-6AC2-4616-9DD2-97B69A02AC94}" destId="{9821C656-EFEF-430D-BD29-9D4BB92DACB1}" srcOrd="1" destOrd="0" presId="urn:microsoft.com/office/officeart/2018/2/layout/IconVerticalSolidList#1"/>
    <dgm:cxn modelId="{EE121D30-3788-4A53-BC8F-72AC36D3AE9F}" type="presParOf" srcId="{69A5F660-6AC2-4616-9DD2-97B69A02AC94}" destId="{6A33AFBD-FA33-4891-9EEE-80A564935B4E}" srcOrd="2" destOrd="0" presId="urn:microsoft.com/office/officeart/2018/2/layout/IconVerticalSolidList#1"/>
    <dgm:cxn modelId="{31A1B91B-0683-453F-A0F2-14A835A7F2C4}" type="presParOf" srcId="{69A5F660-6AC2-4616-9DD2-97B69A02AC94}" destId="{F897ECCA-F261-4E89-8F4D-FFABF292E2CC}" srcOrd="3" destOrd="0" presId="urn:microsoft.com/office/officeart/2018/2/layout/IconVerticalSolidList#1"/>
    <dgm:cxn modelId="{FBB0D6DE-BEF2-492E-A3A8-9ACD5C49D8C3}" type="presParOf" srcId="{39166502-40B2-441C-8391-3FB2E3F462D9}" destId="{E9553C28-6513-44C5-8832-9C34809FFC0A}" srcOrd="7" destOrd="0" presId="urn:microsoft.com/office/officeart/2018/2/layout/IconVerticalSolidList#1"/>
    <dgm:cxn modelId="{7BE5473E-0A51-4CDB-A36E-EDAD4ED9255F}" type="presParOf" srcId="{39166502-40B2-441C-8391-3FB2E3F462D9}" destId="{C073EDBA-3965-4693-AC06-E94BF946B0F7}" srcOrd="8" destOrd="0" presId="urn:microsoft.com/office/officeart/2018/2/layout/IconVerticalSolidList#1"/>
    <dgm:cxn modelId="{2E9ADEA9-0824-4AC0-A4D1-2E741DD68BB6}" type="presParOf" srcId="{C073EDBA-3965-4693-AC06-E94BF946B0F7}" destId="{95D4EC97-6C6F-42E6-BF74-D15D757533CE}" srcOrd="0" destOrd="0" presId="urn:microsoft.com/office/officeart/2018/2/layout/IconVerticalSolidList#1"/>
    <dgm:cxn modelId="{78E0E382-CB7A-4385-B633-4910375CE456}" type="presParOf" srcId="{C073EDBA-3965-4693-AC06-E94BF946B0F7}" destId="{F92DC60F-2591-4D8F-AF94-7326BCC0B6CD}" srcOrd="1" destOrd="0" presId="urn:microsoft.com/office/officeart/2018/2/layout/IconVerticalSolidList#1"/>
    <dgm:cxn modelId="{3C9177E5-7CAC-4185-A963-3394BF95A540}" type="presParOf" srcId="{C073EDBA-3965-4693-AC06-E94BF946B0F7}" destId="{7DEEE4AF-62C2-4EAD-83A4-4A5E233B05F2}" srcOrd="2" destOrd="0" presId="urn:microsoft.com/office/officeart/2018/2/layout/IconVerticalSolidList#1"/>
    <dgm:cxn modelId="{92D121F7-0395-433F-90EE-1D0866A5268F}" type="presParOf" srcId="{C073EDBA-3965-4693-AC06-E94BF946B0F7}" destId="{C78992F7-604A-46E8-9517-CDD30A21FF76}"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3689"/>
          <a:ext cx="3724657" cy="6894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208572" y="158825"/>
          <a:ext cx="379592" cy="379221"/>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796736" y="3689"/>
          <a:ext cx="2604381" cy="690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43" tIns="73043" rIns="73043" bIns="73043" numCol="1" spcCol="1270" rtlCol="0" anchor="ctr" anchorCtr="0">
          <a:noAutofit/>
        </a:bodyPr>
        <a:lstStyle/>
        <a:p>
          <a:pPr marL="0" lvl="0" indent="0" algn="l" defTabSz="800100">
            <a:lnSpc>
              <a:spcPct val="100000"/>
            </a:lnSpc>
            <a:spcBef>
              <a:spcPct val="0"/>
            </a:spcBef>
            <a:spcAft>
              <a:spcPct val="35000"/>
            </a:spcAft>
            <a:buNone/>
          </a:pPr>
          <a:r>
            <a:rPr lang="sl-SI" sz="1800" b="1" kern="1200"/>
            <a:t>Preden začnete</a:t>
          </a:r>
        </a:p>
      </dsp:txBody>
      <dsp:txXfrm>
        <a:off x="796736" y="3689"/>
        <a:ext cx="2604381" cy="690168"/>
      </dsp:txXfrm>
    </dsp:sp>
    <dsp:sp modelId="{8AC75408-A83A-4B24-A30F-7377A08565C6}">
      <dsp:nvSpPr>
        <dsp:cNvPr id="0" name=""/>
        <dsp:cNvSpPr/>
      </dsp:nvSpPr>
      <dsp:spPr>
        <a:xfrm>
          <a:off x="0" y="861170"/>
          <a:ext cx="3724657" cy="6894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208572" y="1016307"/>
          <a:ext cx="379592" cy="379221"/>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796736" y="861170"/>
          <a:ext cx="2604381" cy="690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43" tIns="73043" rIns="73043" bIns="73043" numCol="1" spcCol="1270" rtlCol="0" anchor="ctr" anchorCtr="0">
          <a:noAutofit/>
        </a:bodyPr>
        <a:lstStyle/>
        <a:p>
          <a:pPr marL="0" lvl="0" indent="0" algn="l" defTabSz="711200">
            <a:lnSpc>
              <a:spcPct val="100000"/>
            </a:lnSpc>
            <a:spcBef>
              <a:spcPct val="0"/>
            </a:spcBef>
            <a:spcAft>
              <a:spcPct val="35000"/>
            </a:spcAft>
            <a:buNone/>
          </a:pPr>
          <a:r>
            <a:rPr lang="sl-SI" sz="1600" b="1" kern="1200" dirty="0"/>
            <a:t>Ključni tržni trendi, nove digitalne tehnologije, industrija 4.0</a:t>
          </a:r>
        </a:p>
      </dsp:txBody>
      <dsp:txXfrm>
        <a:off x="796736" y="861170"/>
        <a:ext cx="2604381" cy="690168"/>
      </dsp:txXfrm>
    </dsp:sp>
    <dsp:sp modelId="{C01A6FD6-644F-4A38-8AAF-FA2CD15EFB95}">
      <dsp:nvSpPr>
        <dsp:cNvPr id="0" name=""/>
        <dsp:cNvSpPr/>
      </dsp:nvSpPr>
      <dsp:spPr>
        <a:xfrm>
          <a:off x="0" y="1718652"/>
          <a:ext cx="3724657" cy="6894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208572" y="1873789"/>
          <a:ext cx="379592" cy="379221"/>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796736" y="1718652"/>
          <a:ext cx="2604381" cy="690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43" tIns="73043" rIns="73043" bIns="73043" numCol="1" spcCol="1270" rtlCol="0" anchor="ctr" anchorCtr="0">
          <a:noAutofit/>
        </a:bodyPr>
        <a:lstStyle/>
        <a:p>
          <a:pPr marL="0" lvl="0" indent="0" algn="l" defTabSz="800100">
            <a:lnSpc>
              <a:spcPct val="100000"/>
            </a:lnSpc>
            <a:spcBef>
              <a:spcPct val="0"/>
            </a:spcBef>
            <a:spcAft>
              <a:spcPct val="35000"/>
            </a:spcAft>
            <a:buNone/>
          </a:pPr>
          <a:r>
            <a:rPr lang="sl-SI" sz="1800" b="1" kern="1200" dirty="0"/>
            <a:t>Raziskava ciljnih skupin</a:t>
          </a:r>
        </a:p>
      </dsp:txBody>
      <dsp:txXfrm>
        <a:off x="796736" y="1718652"/>
        <a:ext cx="2604381" cy="690168"/>
      </dsp:txXfrm>
    </dsp:sp>
    <dsp:sp modelId="{6DC3A653-9B12-4739-B88C-98A411249860}">
      <dsp:nvSpPr>
        <dsp:cNvPr id="0" name=""/>
        <dsp:cNvSpPr/>
      </dsp:nvSpPr>
      <dsp:spPr>
        <a:xfrm>
          <a:off x="0" y="2556022"/>
          <a:ext cx="3724657" cy="6894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21C656-EFEF-430D-BD29-9D4BB92DACB1}">
      <dsp:nvSpPr>
        <dsp:cNvPr id="0" name=""/>
        <dsp:cNvSpPr/>
      </dsp:nvSpPr>
      <dsp:spPr>
        <a:xfrm>
          <a:off x="208572" y="2731270"/>
          <a:ext cx="379592" cy="379221"/>
        </a:xfrm>
        <a:prstGeom prst="rect">
          <a:avLst/>
        </a:prstGeom>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97ECCA-F261-4E89-8F4D-FFABF292E2CC}">
      <dsp:nvSpPr>
        <dsp:cNvPr id="0" name=""/>
        <dsp:cNvSpPr/>
      </dsp:nvSpPr>
      <dsp:spPr>
        <a:xfrm>
          <a:off x="796736" y="2576134"/>
          <a:ext cx="2604381" cy="690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43" tIns="73043" rIns="73043" bIns="73043" numCol="1" spcCol="1270" rtlCol="0" anchor="ctr" anchorCtr="0">
          <a:noAutofit/>
        </a:bodyPr>
        <a:lstStyle/>
        <a:p>
          <a:pPr marL="0" lvl="0" indent="0" algn="l" defTabSz="800100">
            <a:lnSpc>
              <a:spcPct val="100000"/>
            </a:lnSpc>
            <a:spcBef>
              <a:spcPct val="0"/>
            </a:spcBef>
            <a:spcAft>
              <a:spcPct val="35000"/>
            </a:spcAft>
            <a:buNone/>
          </a:pPr>
          <a:r>
            <a:rPr lang="sl-SI" sz="1800" b="1" kern="1200"/>
            <a:t>Ključni tržni trendi in smernice </a:t>
          </a:r>
        </a:p>
      </dsp:txBody>
      <dsp:txXfrm>
        <a:off x="796736" y="2576134"/>
        <a:ext cx="2604381" cy="690168"/>
      </dsp:txXfrm>
    </dsp:sp>
    <dsp:sp modelId="{95D4EC97-6C6F-42E6-BF74-D15D757533CE}">
      <dsp:nvSpPr>
        <dsp:cNvPr id="0" name=""/>
        <dsp:cNvSpPr/>
      </dsp:nvSpPr>
      <dsp:spPr>
        <a:xfrm>
          <a:off x="0" y="3433616"/>
          <a:ext cx="3724657" cy="6894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2DC60F-2591-4D8F-AF94-7326BCC0B6CD}">
      <dsp:nvSpPr>
        <dsp:cNvPr id="0" name=""/>
        <dsp:cNvSpPr/>
      </dsp:nvSpPr>
      <dsp:spPr>
        <a:xfrm>
          <a:off x="208572" y="3588752"/>
          <a:ext cx="379592" cy="379221"/>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992F7-604A-46E8-9517-CDD30A21FF76}">
      <dsp:nvSpPr>
        <dsp:cNvPr id="0" name=""/>
        <dsp:cNvSpPr/>
      </dsp:nvSpPr>
      <dsp:spPr>
        <a:xfrm>
          <a:off x="796736" y="3433616"/>
          <a:ext cx="2604381" cy="690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43" tIns="73043" rIns="73043" bIns="73043" numCol="1" spcCol="1270" rtlCol="0" anchor="ctr" anchorCtr="0">
          <a:noAutofit/>
        </a:bodyPr>
        <a:lstStyle/>
        <a:p>
          <a:pPr marL="0" lvl="0" indent="0" algn="l" defTabSz="800100">
            <a:lnSpc>
              <a:spcPct val="100000"/>
            </a:lnSpc>
            <a:spcBef>
              <a:spcPct val="0"/>
            </a:spcBef>
            <a:spcAft>
              <a:spcPct val="35000"/>
            </a:spcAft>
            <a:buNone/>
          </a:pPr>
          <a:r>
            <a:rPr lang="sl-SI" sz="1800" b="1" kern="1200"/>
            <a:t>Kibernetska varnost</a:t>
          </a:r>
        </a:p>
      </dsp:txBody>
      <dsp:txXfrm>
        <a:off x="796736" y="3433616"/>
        <a:ext cx="2604381" cy="69016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790938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29839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2397533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10</a:t>
            </a:fld>
            <a:endParaRPr lang="es-ES"/>
          </a:p>
        </p:txBody>
      </p:sp>
    </p:spTree>
    <p:extLst>
      <p:ext uri="{BB962C8B-B14F-4D97-AF65-F5344CB8AC3E}">
        <p14:creationId xmlns:p14="http://schemas.microsoft.com/office/powerpoint/2010/main" val="3865865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11</a:t>
            </a:fld>
            <a:endParaRPr lang="es-ES"/>
          </a:p>
        </p:txBody>
      </p:sp>
    </p:spTree>
    <p:extLst>
      <p:ext uri="{BB962C8B-B14F-4D97-AF65-F5344CB8AC3E}">
        <p14:creationId xmlns:p14="http://schemas.microsoft.com/office/powerpoint/2010/main" val="18906432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12</a:t>
            </a:fld>
            <a:endParaRPr lang="es-ES"/>
          </a:p>
        </p:txBody>
      </p:sp>
    </p:spTree>
    <p:extLst>
      <p:ext uri="{BB962C8B-B14F-4D97-AF65-F5344CB8AC3E}">
        <p14:creationId xmlns:p14="http://schemas.microsoft.com/office/powerpoint/2010/main" val="527401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13</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9.svg"/><Relationship Id="rId4" Type="http://schemas.openxmlformats.org/officeDocument/2006/relationships/diagramLayout" Target="../diagrams/layout1.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hyperlink" Target="https://www.seerinteractive.com/blog/how-hotjar-works/" TargetMode="External"/><Relationship Id="rId3" Type="http://schemas.openxmlformats.org/officeDocument/2006/relationships/image" Target="../media/image13.jpg"/><Relationship Id="rId7" Type="http://schemas.openxmlformats.org/officeDocument/2006/relationships/hyperlink" Target="https://www.hotjar.com/"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hyperlink" Target="https://www.theguardian.com/news/2018/aug/17/how-tripadvisor-changed-travel" TargetMode="External"/><Relationship Id="rId5" Type="http://schemas.openxmlformats.org/officeDocument/2006/relationships/hyperlink" Target="https://www.podium.com/article/google-reviews/" TargetMode="External"/><Relationship Id="rId4" Type="http://schemas.openxmlformats.org/officeDocument/2006/relationships/hyperlink" Target="https://www.youtube.com/watch?v=7xdCDJxxoRk" TargetMode="External"/><Relationship Id="rId9" Type="http://schemas.openxmlformats.org/officeDocument/2006/relationships/hyperlink" Target="https://www.optimalworkshop.com/treejac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hyperlink" Target="https://www.sas.com/en_ie/insights/marketing/marketing-analytics.html"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hyperlink" Target="https://www.sas.com/en_ie/insights/analytics/statistical-analysis.html" TargetMode="External"/><Relationship Id="rId5" Type="http://schemas.openxmlformats.org/officeDocument/2006/relationships/hyperlink" Target="https://www.sas.com/en_ie/insights/analytics/predictive-analytics.html" TargetMode="External"/><Relationship Id="rId4" Type="http://schemas.openxmlformats.org/officeDocument/2006/relationships/hyperlink" Target="https://blog.alexa.com/full-glossary-web-analytics-terms-kno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hyperlink" Target="https://advrtas.com/immersive-technology/"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hyperlink" Target="https://www.forbes.com/sites/solrogers/2018/12/04/what-is-mixed-reality-and-what-does-it-mean-for-enterprise/#6f5ff9865df9" TargetMode="External"/><Relationship Id="rId5" Type="http://schemas.openxmlformats.org/officeDocument/2006/relationships/hyperlink" Target="https://whatis.techtarget.com/definition/virtual-reality" TargetMode="External"/><Relationship Id="rId4" Type="http://schemas.openxmlformats.org/officeDocument/2006/relationships/hyperlink" Target="https://www.macmillandictionary.com/buzzword/entries/augmented-reality.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476718"/>
          </a:xfrm>
        </p:spPr>
        <p:txBody>
          <a:bodyPr rtlCol="0" anchor="ctr">
            <a:normAutofit fontScale="70000" lnSpcReduction="20000"/>
          </a:bodyPr>
          <a:lstStyle/>
          <a:p>
            <a:r>
              <a:rPr lang="sl-SI" dirty="0">
                <a:solidFill>
                  <a:schemeClr val="tx1"/>
                </a:solidFill>
              </a:rPr>
              <a:t>Modul 7 – </a:t>
            </a:r>
          </a:p>
          <a:p>
            <a:r>
              <a:rPr lang="sl-SI" dirty="0">
                <a:solidFill>
                  <a:schemeClr val="tx1"/>
                </a:solidFill>
              </a:rPr>
              <a:t>S tehnologijo do uspešnejšega poslovanja</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r>
              <a:rPr lang="sl-SI" sz="2400">
                <a:solidFill>
                  <a:schemeClr val="bg1"/>
                </a:solidFill>
              </a:rPr>
              <a:t>Modul 7 - S tehnologijo do uspešnejšega poslovanja</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2262749085"/>
              </p:ext>
            </p:extLst>
          </p:nvPr>
        </p:nvGraphicFramePr>
        <p:xfrm>
          <a:off x="8214930" y="1696384"/>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7" name="Rectangle: Rounded Corners 6">
            <a:extLst>
              <a:ext uri="{FF2B5EF4-FFF2-40B4-BE49-F238E27FC236}">
                <a16:creationId xmlns:a16="http://schemas.microsoft.com/office/drawing/2014/main" id="{BFE3F200-9F71-4B58-B77E-2465D36B2D01}"/>
              </a:ext>
            </a:extLst>
          </p:cNvPr>
          <p:cNvSpPr/>
          <p:nvPr/>
        </p:nvSpPr>
        <p:spPr>
          <a:xfrm>
            <a:off x="8214929" y="5884986"/>
            <a:ext cx="3724657" cy="973014"/>
          </a:xfrm>
          <a:prstGeom prst="roundRect">
            <a:avLst>
              <a:gd name="adj" fmla="val 10000"/>
            </a:avLst>
          </a:prstGeom>
        </p:spPr>
        <p:style>
          <a:lnRef idx="0">
            <a:schemeClr val="accent5">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8" name="Rectangle 7" descr="Cloud Computing">
            <a:extLst>
              <a:ext uri="{FF2B5EF4-FFF2-40B4-BE49-F238E27FC236}">
                <a16:creationId xmlns:a16="http://schemas.microsoft.com/office/drawing/2014/main" id="{3591AEB7-5EBA-492E-BF0D-3D2C43115C8E}"/>
              </a:ext>
            </a:extLst>
          </p:cNvPr>
          <p:cNvSpPr/>
          <p:nvPr/>
        </p:nvSpPr>
        <p:spPr>
          <a:xfrm>
            <a:off x="8435302" y="6121273"/>
            <a:ext cx="359560" cy="359209"/>
          </a:xfrm>
          <a:prstGeom prst="rect">
            <a:avLst/>
          </a:pr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sp>
      <p:sp>
        <p:nvSpPr>
          <p:cNvPr id="3" name="TextBox 2">
            <a:extLst>
              <a:ext uri="{FF2B5EF4-FFF2-40B4-BE49-F238E27FC236}">
                <a16:creationId xmlns:a16="http://schemas.microsoft.com/office/drawing/2014/main" id="{BF52805D-C8BB-4D05-A939-CD722EBCEF3A}"/>
              </a:ext>
            </a:extLst>
          </p:cNvPr>
          <p:cNvSpPr txBox="1"/>
          <p:nvPr/>
        </p:nvSpPr>
        <p:spPr>
          <a:xfrm>
            <a:off x="8910918" y="6015339"/>
            <a:ext cx="3028668" cy="923330"/>
          </a:xfrm>
          <a:prstGeom prst="rect">
            <a:avLst/>
          </a:prstGeom>
          <a:noFill/>
        </p:spPr>
        <p:txBody>
          <a:bodyPr wrap="square" rtlCol="0">
            <a:spAutoFit/>
          </a:bodyPr>
          <a:lstStyle/>
          <a:p>
            <a:r>
              <a:rPr lang="sl-SI" sz="1800" b="1" dirty="0">
                <a:ea typeface="Tw Cen MT" panose="020B0602020104020603" pitchFamily="34" charset="0"/>
                <a:cs typeface="Calibri" panose="020F0502020204030204" pitchFamily="34" charset="0"/>
              </a:rPr>
              <a:t>Obogatena, virtualna in prepletena resničnost (potopitvene tehnologije)</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Preden začnete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2191301"/>
            <a:ext cx="10905457" cy="4021240"/>
          </a:xfrm>
        </p:spPr>
        <p:txBody>
          <a:bodyPr numCol="2" spcCol="540000" rtlCol="0">
            <a:normAutofit lnSpcReduction="10000"/>
          </a:bodyPr>
          <a:lstStyle/>
          <a:p>
            <a:pPr marL="201168" marR="378460" lvl="1" indent="0" algn="just">
              <a:spcBef>
                <a:spcPts val="0"/>
              </a:spcBef>
              <a:spcAft>
                <a:spcPts val="0"/>
              </a:spcAft>
              <a:buNone/>
            </a:pPr>
            <a:endParaRPr lang="en-IE"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Informacijska tehnologija lahko močno vpliva na poslovanje, saj lahko z njeno pomočjo raziščete poslovno priložnost, razvijete in izpopolnite določeno inovacijo ali opravljate vsakodnevne dejavnosti.</a:t>
            </a: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r>
              <a:rPr lang="sl-SI" dirty="0">
                <a:solidFill>
                  <a:schemeClr val="tx1"/>
                </a:solidFill>
                <a:latin typeface="Tw Cen MT" panose="020B0602020104020603" pitchFamily="34" charset="0"/>
                <a:cs typeface="Times New Roman" panose="02020603050405020304" pitchFamily="18" charset="0"/>
              </a:rPr>
              <a:t>Ključna področja:</a:t>
            </a:r>
          </a:p>
          <a:p>
            <a:pPr marL="201168" marR="378460" lvl="1" indent="0" algn="just">
              <a:spcBef>
                <a:spcPts val="0"/>
              </a:spcBef>
              <a:spcAft>
                <a:spcPts val="0"/>
              </a:spcAft>
              <a:buNone/>
            </a:pPr>
            <a:endParaRPr lang="en-IE" dirty="0">
              <a:solidFill>
                <a:schemeClr val="tx1"/>
              </a:solidFill>
              <a:latin typeface="Tw Cen MT" panose="020B0602020104020603" pitchFamily="34" charset="0"/>
              <a:cs typeface="Times New Roman" panose="02020603050405020304" pitchFamily="18" charset="0"/>
            </a:endParaRP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Nove digitalne tehnologije </a:t>
            </a: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Industrija 4.0</a:t>
            </a: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Analiza masovnih podatkov</a:t>
            </a: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Informacijska (kibernetska) varnost</a:t>
            </a: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Digitalno poslovno upravljanje, ki vključuje:</a:t>
            </a:r>
          </a:p>
          <a:p>
            <a:pPr marR="378460"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spletno analitiko, </a:t>
            </a:r>
          </a:p>
          <a:p>
            <a:pPr marR="378460"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napovedno analitiko, </a:t>
            </a:r>
          </a:p>
          <a:p>
            <a:pPr marR="378460"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statistično analitiko, </a:t>
            </a:r>
          </a:p>
          <a:p>
            <a:pPr marR="378460"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marketinško analitiko </a:t>
            </a:r>
          </a:p>
          <a:p>
            <a:pPr marR="378460" lvl="2"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in analitiko človeških virov. </a:t>
            </a:r>
          </a:p>
          <a:p>
            <a:pPr marR="378460"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rPr>
              <a:t>Obogatena, virtualna in prepletena resničnost (potopitvene tehnologije)</a:t>
            </a:r>
          </a:p>
          <a:p>
            <a:pPr marR="378460" lvl="1" algn="just">
              <a:spcBef>
                <a:spcPts val="0"/>
              </a:spcBef>
              <a:spcAft>
                <a:spcPts val="0"/>
              </a:spcAft>
              <a:buFont typeface="Arial" panose="020B0604020202020204" pitchFamily="34" charset="0"/>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4422" y="0"/>
            <a:ext cx="12187578" cy="66294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dirty="0">
                <a:solidFill>
                  <a:schemeClr val="bg1"/>
                </a:solidFill>
              </a:rPr>
              <a:t>Ključni tržni trendi in nove digitalne tehnologije,</a:t>
            </a:r>
            <a:br>
              <a:rPr lang="sl-SI" dirty="0">
                <a:solidFill>
                  <a:schemeClr val="bg1"/>
                </a:solidFill>
              </a:rPr>
            </a:br>
            <a:r>
              <a:rPr lang="sl-SI" dirty="0">
                <a:solidFill>
                  <a:schemeClr val="bg1"/>
                </a:solidFill>
              </a:rPr>
              <a:t>industrija 4.0</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171450" indent="-171450" rtl="0">
              <a:lnSpc>
                <a:spcPct val="90000"/>
              </a:lnSpc>
              <a:spcBef>
                <a:spcPts val="1800"/>
              </a:spcBef>
              <a:spcAft>
                <a:spcPts val="0"/>
              </a:spcAft>
              <a:buFont typeface="Wingdings" panose="05000000000000000000" pitchFamily="2" charset="2"/>
              <a:buChar char="§"/>
            </a:pPr>
            <a:r>
              <a:rPr lang="sl-SI" sz="1600" dirty="0">
                <a:solidFill>
                  <a:schemeClr val="tx1"/>
                </a:solidFill>
              </a:rPr>
              <a:t>Življenjski cikel tradicionalnega kupca je povsem drugačen od sodobnega. Slednji je bistveno bolj dejaven, kar je lepo prikazano na sliki. Sodobni kupec je nenehno »v akciji«.</a:t>
            </a:r>
          </a:p>
          <a:p>
            <a:pPr marL="0" indent="0" rtl="0">
              <a:lnSpc>
                <a:spcPct val="90000"/>
              </a:lnSpc>
              <a:spcBef>
                <a:spcPts val="1800"/>
              </a:spcBef>
              <a:spcAft>
                <a:spcPts val="0"/>
              </a:spcAft>
              <a:buNone/>
            </a:pPr>
            <a:r>
              <a:rPr lang="sl-SI" sz="1600" dirty="0">
                <a:solidFill>
                  <a:schemeClr val="tx1"/>
                </a:solidFill>
              </a:rPr>
              <a:t>Slika prikazuje življenjski cikel tradicionalnega kupca na levi ter življenjski cikel sodobnega digitalnega kupca na desni strani.</a:t>
            </a:r>
          </a:p>
          <a:p>
            <a:pPr marL="0" indent="0" rtl="0">
              <a:lnSpc>
                <a:spcPct val="90000"/>
              </a:lnSpc>
              <a:spcBef>
                <a:spcPts val="1800"/>
              </a:spcBef>
              <a:spcAft>
                <a:spcPts val="0"/>
              </a:spcAft>
              <a:buNone/>
            </a:pPr>
            <a:endParaRPr lang="sl-SI" sz="1600" dirty="0">
              <a:solidFill>
                <a:schemeClr val="tx1"/>
              </a:solidFill>
            </a:endParaRP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tx1"/>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8" name="Picture 7" descr="A close up of a logo&#10;&#10;Description automatically generated">
            <a:extLst>
              <a:ext uri="{FF2B5EF4-FFF2-40B4-BE49-F238E27FC236}">
                <a16:creationId xmlns:a16="http://schemas.microsoft.com/office/drawing/2014/main" id="{8470DC7F-B4CE-446A-B3CA-4E80DEE80AC2}"/>
              </a:ext>
            </a:extLst>
          </p:cNvPr>
          <p:cNvPicPr/>
          <p:nvPr/>
        </p:nvPicPr>
        <p:blipFill>
          <a:blip r:embed="rId4">
            <a:extLst>
              <a:ext uri="{28A0092B-C50C-407E-A947-70E740481C1C}">
                <a14:useLocalDpi xmlns:a14="http://schemas.microsoft.com/office/drawing/2010/main" val="0"/>
              </a:ext>
            </a:extLst>
          </a:blip>
          <a:stretch>
            <a:fillRect/>
          </a:stretch>
        </p:blipFill>
        <p:spPr>
          <a:xfrm>
            <a:off x="5928457" y="1705221"/>
            <a:ext cx="6263543" cy="4294094"/>
          </a:xfrm>
          <a:prstGeom prst="rect">
            <a:avLst/>
          </a:prstGeom>
        </p:spPr>
      </p:pic>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5960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Ključni tržni trendi in nove digitalne tehnologije, industrija 4.0</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lnSpc>
                <a:spcPct val="150000"/>
              </a:lnSpc>
              <a:spcAft>
                <a:spcPts val="600"/>
              </a:spcAft>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Podjetnik mora dobro vedeti, koga nagovarja. Premišljeno mora ustvariti profile ciljnih kupcev in na osnovi teh izoblikovati digitalne marketinške pristope, ki omogočajo učinkovito nagovarjanje strank. Personalizacija pristopov s pomočjo tehnologije je ključnega pomena.</a:t>
            </a:r>
          </a:p>
          <a:p>
            <a:pPr algn="just">
              <a:lnSpc>
                <a:spcPct val="150000"/>
              </a:lnSpc>
              <a:spcAft>
                <a:spcPts val="600"/>
              </a:spcAft>
            </a:pPr>
            <a:endParaRPr lang="en-GB"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endParaRPr>
          </a:p>
          <a:p>
            <a:pPr algn="just">
              <a:lnSpc>
                <a:spcPct val="150000"/>
              </a:lnSpc>
              <a:spcAft>
                <a:spcPts val="60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algn="just">
              <a:lnSpc>
                <a:spcPct val="150000"/>
              </a:lnSpc>
              <a:spcAft>
                <a:spcPts val="600"/>
              </a:spcAft>
            </a:pPr>
            <a:endParaRPr lang="en-IE" sz="1800" kern="1200" dirty="0">
              <a:effectLst/>
              <a:latin typeface="Tw Cen MT" panose="020B0602020104020603" pitchFamily="34" charset="0"/>
              <a:ea typeface="Tw Cen MT" panose="020B0602020104020603" pitchFamily="34" charset="0"/>
              <a:cs typeface="Times New Roman" panose="02020603050405020304" pitchFamily="18" charset="0"/>
            </a:endParaRP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tx1"/>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20" name="Picture 19"/>
          <p:cNvPicPr>
            <a:picLocks noChangeAspect="1"/>
          </p:cNvPicPr>
          <p:nvPr/>
        </p:nvPicPr>
        <p:blipFill>
          <a:blip r:embed="rId4"/>
          <a:stretch>
            <a:fillRect/>
          </a:stretch>
        </p:blipFill>
        <p:spPr>
          <a:xfrm>
            <a:off x="5872655" y="1498496"/>
            <a:ext cx="5959365" cy="4697352"/>
          </a:xfrm>
          <a:prstGeom prst="rect">
            <a:avLst/>
          </a:prstGeom>
        </p:spPr>
      </p:pic>
    </p:spTree>
    <p:extLst>
      <p:ext uri="{BB962C8B-B14F-4D97-AF65-F5344CB8AC3E}">
        <p14:creationId xmlns:p14="http://schemas.microsoft.com/office/powerpoint/2010/main" val="1839712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Raziskava ciljnih skupin</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spcBef>
                <a:spcPts val="0"/>
              </a:spcBef>
              <a:spcAft>
                <a:spcPts val="0"/>
              </a:spcAft>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Svoje kupce lahko raziščete na naslednje načine:</a:t>
            </a:r>
          </a:p>
          <a:p>
            <a:pPr algn="just">
              <a:spcBef>
                <a:spcPts val="0"/>
              </a:spcBef>
              <a:spcAft>
                <a:spcPts val="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342900" lvl="0" indent="-342900" algn="just">
              <a:spcBef>
                <a:spcPts val="0"/>
              </a:spcBef>
              <a:spcAft>
                <a:spcPts val="0"/>
              </a:spcAft>
              <a:buFont typeface="Symbol" panose="05050102010706020507" pitchFamily="18" charset="2"/>
              <a:buChar char=""/>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fokusne skupine, </a:t>
            </a:r>
          </a:p>
          <a:p>
            <a:pPr marL="342900" lvl="0" indent="-342900" algn="just">
              <a:spcBef>
                <a:spcPts val="0"/>
              </a:spcBef>
              <a:spcAft>
                <a:spcPts val="0"/>
              </a:spcAft>
              <a:buFont typeface="Symbol" panose="05050102010706020507" pitchFamily="18" charset="2"/>
              <a:buChar char=""/>
            </a:pPr>
            <a:r>
              <a:rPr lang="sl-SI" sz="1800" dirty="0">
                <a:latin typeface="Tw Cen MT" panose="020B0602020104020603" pitchFamily="34" charset="0"/>
                <a:ea typeface="Tw Cen MT" panose="020B0602020104020603" pitchFamily="34" charset="0"/>
                <a:cs typeface="Times New Roman" panose="02020603050405020304" pitchFamily="18" charset="0"/>
              </a:rPr>
              <a:t>osebni ali poglobljeni intervjuji.</a:t>
            </a:r>
          </a:p>
          <a:p>
            <a:pPr marL="0" lvl="0" indent="0" algn="just">
              <a:spcBef>
                <a:spcPts val="0"/>
              </a:spcBef>
              <a:spcAft>
                <a:spcPts val="0"/>
              </a:spcAft>
              <a:buNone/>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lvl="0" indent="0" algn="just">
              <a:spcBef>
                <a:spcPts val="0"/>
              </a:spcBef>
              <a:spcAft>
                <a:spcPts val="0"/>
              </a:spcAft>
              <a:buNone/>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Nekatere aktivnosti je mogoče opraviti prek spleta: </a:t>
            </a:r>
          </a:p>
          <a:p>
            <a:pPr marL="342900" lvl="0" indent="-342900" algn="just">
              <a:spcBef>
                <a:spcPts val="0"/>
              </a:spcBef>
              <a:spcAft>
                <a:spcPts val="0"/>
              </a:spcAft>
              <a:buFont typeface="Symbol" panose="05050102010706020507" pitchFamily="18" charset="2"/>
              <a:buChar char=""/>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raziskave (npr. </a:t>
            </a:r>
            <a:r>
              <a:rPr lang="sl-SI" sz="1800" u="sng" dirty="0">
                <a:solidFill>
                  <a:srgbClr val="0000FF"/>
                </a:solidFill>
                <a:latin typeface="Tw Cen MT" panose="020B0602020104020603" pitchFamily="34" charset="0"/>
                <a:ea typeface="Tw Cen MT" panose="020B0602020104020603" pitchFamily="34" charset="0"/>
                <a:cs typeface="Times New Roman" panose="02020603050405020304" pitchFamily="18" charset="0"/>
                <a:hlinkClick r:id="rId4"/>
              </a:rPr>
              <a:t>SurveyMonkey</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SoGoSurvey, Typeform, Google Forms, Client Heartbeat, Zoho Survey itd.), </a:t>
            </a:r>
          </a:p>
          <a:p>
            <a:pPr marL="342900" lvl="0" indent="-342900" algn="just">
              <a:spcBef>
                <a:spcPts val="0"/>
              </a:spcBef>
              <a:spcAft>
                <a:spcPts val="0"/>
              </a:spcAft>
              <a:buFont typeface="Symbol" panose="05050102010706020507" pitchFamily="18" charset="2"/>
              <a:buChar char=""/>
            </a:pP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ocene (npr. </a:t>
            </a:r>
            <a:r>
              <a:rPr lang="sl-SI" sz="1800" u="sng" dirty="0">
                <a:solidFill>
                  <a:srgbClr val="0000FF"/>
                </a:solidFill>
                <a:latin typeface="Tw Cen MT" panose="020B0602020104020603" pitchFamily="34" charset="0"/>
                <a:ea typeface="Tw Cen MT" panose="020B0602020104020603" pitchFamily="34" charset="0"/>
                <a:cs typeface="Times New Roman" panose="02020603050405020304" pitchFamily="18" charset="0"/>
                <a:hlinkClick r:id="rId5"/>
              </a:rPr>
              <a:t>Google reviews</a:t>
            </a:r>
            <a:r>
              <a:rPr lang="sl-SI" sz="1800" dirty="0">
                <a:latin typeface="Tw Cen MT" panose="020B0602020104020603" pitchFamily="34" charset="0"/>
                <a:ea typeface="Tw Cen MT" panose="020B0602020104020603" pitchFamily="34" charset="0"/>
                <a:cs typeface="Times New Roman" panose="02020603050405020304" pitchFamily="18" charset="0"/>
              </a:rPr>
              <a:t>, </a:t>
            </a:r>
            <a:r>
              <a:rPr lang="sl-SI" sz="1800" u="sng" dirty="0">
                <a:solidFill>
                  <a:srgbClr val="0000FF"/>
                </a:solidFill>
                <a:latin typeface="Tw Cen MT" panose="020B0602020104020603" pitchFamily="34" charset="0"/>
                <a:ea typeface="Tw Cen MT" panose="020B0602020104020603" pitchFamily="34" charset="0"/>
                <a:cs typeface="Times New Roman" panose="02020603050405020304" pitchFamily="18" charset="0"/>
                <a:hlinkClick r:id="rId6"/>
              </a:rPr>
              <a:t>TripAdvisor</a:t>
            </a:r>
            <a:r>
              <a:rPr lang="sl-SI" sz="1800" dirty="0">
                <a:latin typeface="Tw Cen MT" panose="020B0602020104020603" pitchFamily="34" charset="0"/>
                <a:ea typeface="Tw Cen MT" panose="020B0602020104020603" pitchFamily="34" charset="0"/>
                <a:cs typeface="Times New Roman" panose="02020603050405020304" pitchFamily="18" charset="0"/>
              </a:rPr>
              <a:t> </a:t>
            </a: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itd.),</a:t>
            </a:r>
          </a:p>
          <a:p>
            <a:pPr marL="342900" lvl="0" indent="-342900" algn="just">
              <a:spcBef>
                <a:spcPts val="0"/>
              </a:spcBef>
              <a:spcAft>
                <a:spcPts val="0"/>
              </a:spcAft>
              <a:buFont typeface="Symbol" panose="05050102010706020507" pitchFamily="18" charset="2"/>
              <a:buChar char=""/>
            </a:pPr>
            <a:r>
              <a:rPr lang="sl-SI" sz="1800" u="sng" dirty="0">
                <a:solidFill>
                  <a:srgbClr val="0000FF"/>
                </a:solidFill>
                <a:latin typeface="Tw Cen MT" panose="020B0602020104020603" pitchFamily="34" charset="0"/>
                <a:ea typeface="Tw Cen MT" panose="020B0602020104020603" pitchFamily="34" charset="0"/>
                <a:cs typeface="Helvetica" panose="020B0604020202020204" pitchFamily="34" charset="0"/>
                <a:hlinkClick r:id="rId7"/>
              </a:rPr>
              <a:t>Hotjar</a:t>
            </a:r>
            <a:r>
              <a:rPr lang="sl-SI" sz="1800" dirty="0">
                <a:solidFill>
                  <a:srgbClr val="000000"/>
                </a:solidFill>
                <a:latin typeface="Tw Cen MT" panose="020B0602020104020603" pitchFamily="34" charset="0"/>
                <a:ea typeface="Tw Cen MT" panose="020B0602020104020603" pitchFamily="34" charset="0"/>
                <a:cs typeface="Helvetica" panose="020B0604020202020204" pitchFamily="34" charset="0"/>
              </a:rPr>
              <a:t> - </a:t>
            </a:r>
            <a:r>
              <a:rPr lang="sl-SI" sz="1800" dirty="0">
                <a:solidFill>
                  <a:schemeClr val="tx1"/>
                </a:solidFill>
                <a:latin typeface="Tw Cen MT" panose="020B0602020104020603" pitchFamily="34" charset="0"/>
                <a:ea typeface="Tw Cen MT" panose="020B0602020104020603" pitchFamily="34" charset="0"/>
                <a:cs typeface="Helvetica" panose="020B0604020202020204" pitchFamily="34" charset="0"/>
              </a:rPr>
              <a:t>podjetjem ponuja vizualno ponazoritev o interakciji uporabnikov s spretnim mestom in njihovim </a:t>
            </a:r>
            <a:r>
              <a:rPr lang="sl-SI" sz="1800" u="sng" dirty="0">
                <a:solidFill>
                  <a:srgbClr val="0000FF"/>
                </a:solidFill>
                <a:latin typeface="Tw Cen MT" panose="020B0602020104020603" pitchFamily="34" charset="0"/>
                <a:ea typeface="Tw Cen MT" panose="020B0602020104020603" pitchFamily="34" charset="0"/>
                <a:cs typeface="Helvetica" panose="020B0604020202020204" pitchFamily="34" charset="0"/>
                <a:hlinkClick r:id="rId8"/>
              </a:rPr>
              <a:t>načinom</a:t>
            </a:r>
            <a:r>
              <a:rPr lang="sl-SI" sz="1800" dirty="0">
                <a:solidFill>
                  <a:schemeClr val="tx1"/>
                </a:solidFill>
                <a:latin typeface="Tw Cen MT" panose="020B0602020104020603" pitchFamily="34" charset="0"/>
                <a:ea typeface="Tw Cen MT" panose="020B0602020104020603" pitchFamily="34" charset="0"/>
                <a:cs typeface="Helvetica" panose="020B0604020202020204" pitchFamily="34" charset="0"/>
              </a:rPr>
              <a:t> uporabe.</a:t>
            </a:r>
          </a:p>
          <a:p>
            <a:pPr marL="342900" lvl="0" indent="-342900" algn="just">
              <a:spcBef>
                <a:spcPts val="0"/>
              </a:spcBef>
              <a:spcAft>
                <a:spcPts val="0"/>
              </a:spcAft>
              <a:buFont typeface="Symbol" panose="05050102010706020507" pitchFamily="18" charset="2"/>
              <a:buChar char=""/>
            </a:pP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Treejack - </a:t>
            </a:r>
            <a:r>
              <a:rPr lang="sl-SI" sz="1800" dirty="0">
                <a:solidFill>
                  <a:schemeClr val="tx1"/>
                </a:solidFill>
                <a:latin typeface="Tw Cen MT" panose="020B0602020104020603" pitchFamily="34" charset="0"/>
                <a:ea typeface="Tw Cen MT" panose="020B0602020104020603" pitchFamily="34" charset="0"/>
                <a:cs typeface="Arial" panose="020B0604020202020204" pitchFamily="34" charset="0"/>
              </a:rPr>
              <a:t>pomaga oceniti, kako učinkovito uporabniki najdejo določeno temo na spletnem mestu ter na kateri točki se jim »zatakne«.</a:t>
            </a:r>
            <a:r>
              <a:rPr lang="sl-SI" sz="1800" dirty="0">
                <a:solidFill>
                  <a:srgbClr val="2B2517"/>
                </a:solidFill>
                <a:latin typeface="Tw Cen MT" panose="020B0602020104020603" pitchFamily="34" charset="0"/>
                <a:ea typeface="Tw Cen MT" panose="020B0602020104020603" pitchFamily="34" charset="0"/>
                <a:cs typeface="Arial" panose="020B0604020202020204" pitchFamily="34" charset="0"/>
              </a:rPr>
              <a:t> </a:t>
            </a:r>
            <a:r>
              <a:rPr lang="sl-SI" sz="1800" u="sng" dirty="0">
                <a:solidFill>
                  <a:srgbClr val="0000FF"/>
                </a:solidFill>
                <a:latin typeface="Tw Cen MT" panose="020B0602020104020603" pitchFamily="34" charset="0"/>
                <a:ea typeface="Tw Cen MT" panose="020B0602020104020603" pitchFamily="34" charset="0"/>
                <a:cs typeface="Arial" panose="020B0604020202020204" pitchFamily="34" charset="0"/>
                <a:hlinkClick r:id="rId9"/>
              </a:rPr>
              <a:t>Treejack</a:t>
            </a:r>
            <a:r>
              <a:rPr lang="sl-SI" sz="1800" dirty="0">
                <a:solidFill>
                  <a:srgbClr val="2B2517"/>
                </a:solidFill>
                <a:latin typeface="Tw Cen MT" panose="020B0602020104020603" pitchFamily="34" charset="0"/>
                <a:ea typeface="Tw Cen MT" panose="020B0602020104020603" pitchFamily="34" charset="0"/>
                <a:cs typeface="Arial" panose="020B0604020202020204" pitchFamily="34" charset="0"/>
              </a:rPr>
              <a:t> </a:t>
            </a:r>
            <a:r>
              <a:rPr lang="sl-SI" sz="1800" dirty="0">
                <a:solidFill>
                  <a:schemeClr val="tx1"/>
                </a:solidFill>
                <a:latin typeface="Tw Cen MT" panose="020B0602020104020603" pitchFamily="34" charset="0"/>
                <a:ea typeface="Tw Cen MT" panose="020B0602020104020603" pitchFamily="34" charset="0"/>
                <a:cs typeface="Arial" panose="020B0604020202020204" pitchFamily="34" charset="0"/>
              </a:rPr>
              <a:t>je koristno orodje za zasnovo učinkovitega spletnega mesta. </a:t>
            </a:r>
          </a:p>
          <a:p>
            <a:pPr algn="just">
              <a:spcBef>
                <a:spcPts val="0"/>
              </a:spcBef>
              <a:spcAft>
                <a:spcPts val="0"/>
              </a:spcAft>
            </a:pPr>
            <a:endPar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algn="just">
              <a:spcBef>
                <a:spcPts val="0"/>
              </a:spcBef>
              <a:spcAft>
                <a:spcPts val="0"/>
              </a:spcAft>
            </a:pPr>
            <a:r>
              <a:rPr lang="sl-SI"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Sestavni deli strategije digitalnega marketinga so:</a:t>
            </a:r>
          </a:p>
          <a:p>
            <a:pPr algn="just">
              <a:spcBef>
                <a:spcPts val="0"/>
              </a:spcBef>
              <a:spcAft>
                <a:spcPts val="0"/>
              </a:spcAft>
            </a:pPr>
            <a:endParaRPr lang="en-US" sz="18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SEO/SEM,</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PPC AdWords,</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e-mail,</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prikazno oglaševanje,</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družbeni mediji,</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vsebinski marketing.</a:t>
            </a:r>
          </a:p>
          <a:p>
            <a:pPr algn="just">
              <a:spcBef>
                <a:spcPts val="0"/>
              </a:spcBef>
              <a:spcAft>
                <a:spcPts val="0"/>
              </a:spcAft>
            </a:pPr>
            <a:endParaRPr lang="en-GB" sz="1800"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Ključni tržni trendi in smernice </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fontScale="92500" lnSpcReduction="10000"/>
          </a:bodyPr>
          <a:lstStyle/>
          <a:p>
            <a:pPr marL="171450" indent="-171450" rtl="0">
              <a:lnSpc>
                <a:spcPct val="110000"/>
              </a:lnSpc>
              <a:spcBef>
                <a:spcPts val="1800"/>
              </a:spcBef>
              <a:spcAft>
                <a:spcPts val="0"/>
              </a:spcAft>
              <a:buFont typeface="Wingdings" panose="05000000000000000000" pitchFamily="2" charset="2"/>
              <a:buChar char="§"/>
            </a:pPr>
            <a:r>
              <a:rPr lang="sl-SI" sz="1800" b="1" dirty="0">
                <a:solidFill>
                  <a:schemeClr val="tx1"/>
                </a:solidFill>
              </a:rPr>
              <a:t>Enotno trgovanje</a:t>
            </a:r>
            <a:r>
              <a:rPr lang="sl-SI" sz="1800" dirty="0">
                <a:solidFill>
                  <a:schemeClr val="tx1"/>
                </a:solidFill>
              </a:rPr>
              <a:t>: »Omogočanje fleksibilnosti, kontinuitete in doslednosti na vseh digitalnih in fizičnih kanalih z namenom zagotavljanja boljše uporabniške izkušnje. Doslednost se nanaša na več stopenj nakupnega postopka, vključno z iskanjem, ogledovanjem, s plačevanjem, z nakupom in uporabo izdelka ali storitve.« (Velja sledeče: kupci so nenehno na preži; kupcem moramo stopiti naproti; na izbiro imamo samo prilagoditev ali propad).</a:t>
            </a:r>
          </a:p>
          <a:p>
            <a:pPr marL="171450" indent="-171450" rtl="0">
              <a:lnSpc>
                <a:spcPct val="110000"/>
              </a:lnSpc>
              <a:spcBef>
                <a:spcPts val="1800"/>
              </a:spcBef>
              <a:spcAft>
                <a:spcPts val="0"/>
              </a:spcAft>
              <a:buFont typeface="Wingdings" panose="05000000000000000000" pitchFamily="2" charset="2"/>
              <a:buChar char="§"/>
            </a:pPr>
            <a:r>
              <a:rPr lang="sl-SI" sz="1800" b="1" dirty="0">
                <a:solidFill>
                  <a:schemeClr val="tx1"/>
                </a:solidFill>
              </a:rPr>
              <a:t>Naročniški poslovni modeli</a:t>
            </a:r>
            <a:r>
              <a:rPr lang="sl-SI" sz="1800" dirty="0">
                <a:solidFill>
                  <a:schemeClr val="tx1"/>
                </a:solidFill>
              </a:rPr>
              <a:t>: podjetniki na mesečni ali na letni ravni prejemajo prihodke od naročnin in se lahko bolj osredotočajo na ohranjanje obstoječih strank kot pa na novačenje novih. </a:t>
            </a:r>
          </a:p>
          <a:p>
            <a:pPr marL="171450" indent="-171450" rtl="0">
              <a:lnSpc>
                <a:spcPct val="110000"/>
              </a:lnSpc>
              <a:spcBef>
                <a:spcPts val="1800"/>
              </a:spcBef>
              <a:spcAft>
                <a:spcPts val="0"/>
              </a:spcAft>
              <a:buFont typeface="Wingdings" panose="05000000000000000000" pitchFamily="2" charset="2"/>
              <a:buChar char="§"/>
            </a:pPr>
            <a:r>
              <a:rPr lang="sl-SI" sz="1800" b="1" dirty="0">
                <a:solidFill>
                  <a:schemeClr val="tx1"/>
                </a:solidFill>
              </a:rPr>
              <a:t>Zavedno potrošništvo</a:t>
            </a:r>
            <a:r>
              <a:rPr lang="sl-SI" sz="1800" dirty="0">
                <a:solidFill>
                  <a:schemeClr val="tx1"/>
                </a:solidFill>
              </a:rPr>
              <a:t>: stranke se odločajo za nakupe s pozitivnim družbenim, gospodarskim, okoljskim in političnim učinkom. </a:t>
            </a:r>
          </a:p>
          <a:p>
            <a:pPr marL="171450" indent="-171450" rtl="0">
              <a:lnSpc>
                <a:spcPct val="110000"/>
              </a:lnSpc>
              <a:spcBef>
                <a:spcPts val="1800"/>
              </a:spcBef>
              <a:spcAft>
                <a:spcPts val="0"/>
              </a:spcAft>
              <a:buFont typeface="Wingdings" panose="05000000000000000000" pitchFamily="2" charset="2"/>
              <a:buChar char="§"/>
            </a:pPr>
            <a:r>
              <a:rPr lang="sl-SI" sz="1800" b="1" dirty="0">
                <a:solidFill>
                  <a:schemeClr val="tx1"/>
                </a:solidFill>
              </a:rPr>
              <a:t>Glasovni in vizualni elementi</a:t>
            </a:r>
            <a:r>
              <a:rPr lang="sl-SI" sz="1800" dirty="0">
                <a:solidFill>
                  <a:schemeClr val="tx1"/>
                </a:solidFill>
              </a:rPr>
              <a:t>: Storitev glasovnega nakupovanja »Alexa Voice Shopping« omogoča strankam, da opravijo nakup z glasovnim ukazom. S pomočjo izdelkov, ki podpirajo tehnologijo Alexa, lahko kupci enostavno podajo ukaz za nakup.</a:t>
            </a:r>
          </a:p>
          <a:p>
            <a:pPr marL="171450" indent="-171450" rtl="0">
              <a:lnSpc>
                <a:spcPct val="110000"/>
              </a:lnSpc>
              <a:spcBef>
                <a:spcPts val="1800"/>
              </a:spcBef>
              <a:spcAft>
                <a:spcPts val="0"/>
              </a:spcAft>
              <a:buFont typeface="Wingdings" panose="05000000000000000000" pitchFamily="2" charset="2"/>
              <a:buChar char="§"/>
            </a:pPr>
            <a:r>
              <a:rPr lang="sl-SI" sz="1800" b="1" dirty="0">
                <a:solidFill>
                  <a:schemeClr val="tx1"/>
                </a:solidFill>
              </a:rPr>
              <a:t>Industrija 4.0</a:t>
            </a:r>
            <a:r>
              <a:rPr lang="sl-SI" sz="1800" dirty="0">
                <a:solidFill>
                  <a:schemeClr val="tx1"/>
                </a:solidFill>
              </a:rPr>
              <a:t>: »Gre za naziv trenutnega trenda avtomatizacije in izmenjave podatkov v proizvodnih tehnologijah, vključno s kibernetsko-fizičnimi sistemi, z internetom stvari, računalništvom v oblaku, s kognitivnim računalništvom in z ustanavljanjem pametne tovarne.«</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tx1"/>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52324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Ključni tržni trendi in smernice </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fontScale="92500" lnSpcReduction="10000"/>
          </a:bodyPr>
          <a:lstStyle/>
          <a:p>
            <a:pPr marL="0" indent="0" algn="just">
              <a:lnSpc>
                <a:spcPct val="150000"/>
              </a:lnSpc>
              <a:spcAft>
                <a:spcPts val="600"/>
              </a:spcAft>
              <a:buNone/>
            </a:pP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Poslovno naravnana orodja za </a:t>
            </a:r>
            <a:r>
              <a:rPr lang="sl-SI" sz="1600" b="1"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digitalno upravljanje</a:t>
            </a: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lahko prinesejo velike koristi za mala in srednje velika podjetja, pa tudi za večje firme. Primeri tovrstnih orodij so:</a:t>
            </a:r>
          </a:p>
          <a:p>
            <a:pPr marL="342900" lvl="0" indent="-342900" algn="just">
              <a:lnSpc>
                <a:spcPct val="150000"/>
              </a:lnSpc>
              <a:buFont typeface="Symbol" panose="05050102010706020507" pitchFamily="18" charset="2"/>
              <a:buChar char=""/>
            </a:pPr>
            <a:r>
              <a:rPr lang="sl-SI" sz="1600" dirty="0">
                <a:latin typeface="Tw Cen MT" panose="020B0602020104020603" pitchFamily="34" charset="0"/>
                <a:ea typeface="Times New Roman" panose="02020603050405020304" pitchFamily="18" charset="0"/>
                <a:cs typeface="Times New Roman" panose="02020603050405020304" pitchFamily="18" charset="0"/>
                <a:hlinkClick r:id="rId4"/>
              </a:rPr>
              <a:t>Spletna analitika</a:t>
            </a: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r>
              <a:rPr lang="sl-SI" sz="1600" dirty="0">
                <a:solidFill>
                  <a:schemeClr val="tx1"/>
                </a:solidFill>
                <a:latin typeface="Tw Cen MT" panose="020B0602020104020603" pitchFamily="34" charset="0"/>
                <a:ea typeface="Tw Cen MT" panose="020B0602020104020603" pitchFamily="34" charset="0"/>
                <a:cs typeface="Arial" panose="020B0604020202020204" pitchFamily="34" charset="0"/>
              </a:rPr>
              <a:t> zbiranje, poročanje in </a:t>
            </a:r>
            <a:r>
              <a:rPr lang="sl-SI" sz="1600" b="1" i="1" dirty="0">
                <a:solidFill>
                  <a:schemeClr val="tx1"/>
                </a:solidFill>
                <a:latin typeface="Tw Cen MT" panose="020B0602020104020603" pitchFamily="34" charset="0"/>
                <a:ea typeface="Tw Cen MT" panose="020B0602020104020603" pitchFamily="34" charset="0"/>
                <a:cs typeface="Arial" panose="020B0604020202020204" pitchFamily="34" charset="0"/>
              </a:rPr>
              <a:t>analiza</a:t>
            </a:r>
            <a:r>
              <a:rPr lang="sl-SI" sz="1600" dirty="0">
                <a:solidFill>
                  <a:schemeClr val="tx1"/>
                </a:solidFill>
                <a:latin typeface="Tw Cen MT" panose="020B0602020104020603" pitchFamily="34" charset="0"/>
                <a:ea typeface="Tw Cen MT" panose="020B0602020104020603" pitchFamily="34" charset="0"/>
                <a:cs typeface="Arial" panose="020B0604020202020204" pitchFamily="34" charset="0"/>
              </a:rPr>
              <a:t> podatkov o spletnih mestih. Omogoča vpogled v različne podatke, ki jih lahko uporabimo za izboljšanje uporabniške izkušnje obiskovalcev spletnega mesta. Razumevanje vedenja kupcev je ključno za optimizacijo spletnega mesta s ciljem povečevanja prodaje.</a:t>
            </a: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p>
          <a:p>
            <a:pPr marL="342900" lvl="0" indent="-342900" algn="just">
              <a:lnSpc>
                <a:spcPct val="150000"/>
              </a:lnSpc>
              <a:buFont typeface="Symbol" panose="05050102010706020507" pitchFamily="18" charset="2"/>
              <a:buChar char=""/>
            </a:pPr>
            <a:r>
              <a:rPr lang="sl-SI" sz="1600" dirty="0">
                <a:latin typeface="Tw Cen MT" panose="020B0602020104020603" pitchFamily="34" charset="0"/>
                <a:ea typeface="Times New Roman" panose="02020603050405020304" pitchFamily="18" charset="0"/>
                <a:cs typeface="Times New Roman" panose="02020603050405020304" pitchFamily="18" charset="0"/>
                <a:hlinkClick r:id="rId5"/>
              </a:rPr>
              <a:t>Napovedna analitka</a:t>
            </a:r>
            <a:r>
              <a:rPr lang="sl-SI" sz="1600" dirty="0">
                <a:latin typeface="Tw Cen MT" panose="020B0602020104020603" pitchFamily="34" charset="0"/>
                <a:ea typeface="Times New Roman" panose="02020603050405020304" pitchFamily="18" charset="0"/>
                <a:cs typeface="Times New Roman" panose="02020603050405020304" pitchFamily="18" charset="0"/>
              </a:rPr>
              <a:t> </a:t>
            </a: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r>
              <a:rPr lang="sl-SI" sz="1600" dirty="0"/>
              <a:t>združuje ogromne količine dohodnih podatkov z zgodovinskimi bazami, in sicer z namenom predvidevanja aktivnosti, vedenja in trendov v prihodnosti.</a:t>
            </a:r>
            <a:r>
              <a:rPr lang="sl-SI" sz="1600" dirty="0">
                <a:solidFill>
                  <a:schemeClr val="tx1"/>
                </a:solidFill>
                <a:latin typeface="Tw Cen MT" panose="020B0602020104020603" pitchFamily="34" charset="0"/>
                <a:ea typeface="Tw Cen MT" panose="020B0602020104020603" pitchFamily="34" charset="0"/>
                <a:cs typeface="Calibri" panose="020F0502020204030204" pitchFamily="34" charset="0"/>
              </a:rPr>
              <a:t> </a:t>
            </a:r>
            <a:r>
              <a:rPr lang="sl-SI" sz="1600" dirty="0">
                <a:solidFill>
                  <a:schemeClr val="tx1"/>
                </a:solidFill>
                <a:latin typeface="Tw Cen MT" panose="020B0602020104020603" pitchFamily="34" charset="0"/>
                <a:ea typeface="Times New Roman" panose="02020603050405020304" pitchFamily="18" charset="0"/>
                <a:cs typeface="Calibri" panose="020F0502020204030204" pitchFamily="34" charset="0"/>
              </a:rPr>
              <a:t>Uporabimo jo lahko pri določanju cen, upravljanju z zalogami, napovedovanju dohodkov, promocijah, vedenjski analitiki, odkrivanju goljufij itd.</a:t>
            </a:r>
          </a:p>
          <a:p>
            <a:pPr marL="342900" lvl="0" indent="-342900" algn="just">
              <a:lnSpc>
                <a:spcPct val="150000"/>
              </a:lnSpc>
              <a:buFont typeface="Symbol" panose="05050102010706020507" pitchFamily="18" charset="2"/>
              <a:buChar char=""/>
            </a:pPr>
            <a:r>
              <a:rPr lang="sl-SI" sz="1600" dirty="0">
                <a:latin typeface="Tw Cen MT" panose="020B0602020104020603" pitchFamily="34" charset="0"/>
                <a:ea typeface="Times New Roman" panose="02020603050405020304" pitchFamily="18" charset="0"/>
                <a:cs typeface="Times New Roman" panose="02020603050405020304" pitchFamily="18" charset="0"/>
                <a:hlinkClick r:id="rId6"/>
              </a:rPr>
              <a:t>Statistična analitika</a:t>
            </a:r>
            <a:r>
              <a:rPr lang="sl-SI" sz="1600" dirty="0">
                <a:latin typeface="Tw Cen MT" panose="020B0602020104020603" pitchFamily="34" charset="0"/>
                <a:ea typeface="Times New Roman" panose="02020603050405020304" pitchFamily="18" charset="0"/>
                <a:cs typeface="Times New Roman" panose="02020603050405020304" pitchFamily="18" charset="0"/>
              </a:rPr>
              <a:t> </a:t>
            </a:r>
            <a:r>
              <a:rPr lang="sl-SI" sz="1600"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 </a:t>
            </a:r>
            <a:r>
              <a:rPr lang="sl-SI" sz="1600" dirty="0">
                <a:solidFill>
                  <a:schemeClr val="tx1"/>
                </a:solidFill>
                <a:latin typeface="Tw Cen MT" panose="020B0602020104020603" pitchFamily="34" charset="0"/>
                <a:ea typeface="Tw Cen MT" panose="020B0602020104020603" pitchFamily="34" charset="0"/>
                <a:cs typeface="Arial" panose="020B0604020202020204" pitchFamily="34" charset="0"/>
              </a:rPr>
              <a:t>znanost zbiranja podatkov ter odkrivanja vzorcev in trendov. </a:t>
            </a:r>
          </a:p>
          <a:p>
            <a:pPr marL="342900" lvl="0" indent="-342900" algn="just">
              <a:lnSpc>
                <a:spcPct val="150000"/>
              </a:lnSpc>
              <a:spcAft>
                <a:spcPts val="600"/>
              </a:spcAft>
              <a:buFont typeface="Symbol" panose="05050102010706020507" pitchFamily="18" charset="2"/>
              <a:buChar char=""/>
            </a:pPr>
            <a:r>
              <a:rPr lang="sl-SI" sz="1600" dirty="0">
                <a:latin typeface="Tw Cen MT" panose="020B0602020104020603" pitchFamily="34" charset="0"/>
                <a:ea typeface="Times New Roman" panose="02020603050405020304" pitchFamily="18" charset="0"/>
                <a:cs typeface="Times New Roman" panose="02020603050405020304" pitchFamily="18" charset="0"/>
                <a:hlinkClick r:id="rId7"/>
              </a:rPr>
              <a:t>Marketinška analitika</a:t>
            </a:r>
            <a:r>
              <a:rPr lang="sl-SI" sz="1600" dirty="0">
                <a:latin typeface="Tw Cen MT" panose="020B0602020104020603" pitchFamily="34" charset="0"/>
                <a:ea typeface="Times New Roman" panose="02020603050405020304" pitchFamily="18" charset="0"/>
                <a:cs typeface="Times New Roman" panose="02020603050405020304" pitchFamily="18" charset="0"/>
              </a:rPr>
              <a:t> - </a:t>
            </a:r>
            <a:r>
              <a:rPr lang="sl-SI" sz="1600" dirty="0">
                <a:solidFill>
                  <a:srgbClr val="000000"/>
                </a:solidFill>
                <a:latin typeface="Tw Cen MT" panose="020B0602020104020603" pitchFamily="34" charset="0"/>
                <a:ea typeface="Tw Cen MT" panose="020B0602020104020603" pitchFamily="34" charset="0"/>
                <a:cs typeface="Arial" panose="020B0604020202020204" pitchFamily="34" charset="0"/>
              </a:rPr>
              <a:t>vključuje merjenje, upravljanje in analiziranje marketinških rezultatov z namenom maksimiranja marketinške učinkovitosti ter optimiziranja donosnosti naložb. Razumevanje marketinške analitike omogoča podjetnikom, da povečajo svojo učinkovitost ter optimizirajo čas in denar, namenjen za spletni marketing. </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57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9</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Ključni tržni trendi in smernice </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Autofit/>
          </a:bodyPr>
          <a:lstStyle/>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Analitika človeških virov ponuja vpogled v trenutno delovno silo podjetja in potencialne prihodnje uslužbence. Podjetjem pomaga pri razumevanju motivacije med delavci in potencialnimi uslužbenci ter ponuja boljši pregled nad prednostmi in slabostmi zaposlenih, s čimer izboljšuje delovno uspešnost in učinkovitost. </a:t>
            </a:r>
          </a:p>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Digitalni poslovni modeli - gre za način ustvarjanja dodane vrednosti z oblikovanjem prednosti za kupce ob uporabi digitalnih tehnologij. Namen določene digitalne rešitve je zagotovitev velike ugodnosti, za katero so kupci pripravljeni plačati več. </a:t>
            </a:r>
          </a:p>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»Freemium« je poslovni model, po katerem so uporabnikom ponujene zastonj osnovne storitve, dodatne ali napredne storitve pa so plačljive.</a:t>
            </a:r>
          </a:p>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Naročnina se zaračunava na mesečni ali letni ravni za prodajo določenega izdelka ali storitve. Poudarek je na ohranjevanju obstoječih kupcev, ne toliko na privabljanju novih. Namesto vnaprejšnjega plačila stranke periodično plačujejo določen znesek za dolgotrajen dostop do neke dobrine ali storitve.</a:t>
            </a:r>
          </a:p>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E-trgovanje je poslovni model, ki podjetjem in posameznikom omogoča nakup in prodajo izdelkov in storitev prek spleta.</a:t>
            </a:r>
          </a:p>
          <a:p>
            <a:pPr lvl="1" algn="just">
              <a:spcAft>
                <a:spcPts val="600"/>
              </a:spcAft>
              <a:buFont typeface="Arial" panose="020B0604020202020204" pitchFamily="34" charset="0"/>
              <a:buChar char="•"/>
            </a:pPr>
            <a:r>
              <a:rPr lang="sl-SI"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rPr>
              <a:t>V primeru financiranja s prikazovanjem oglasov podjetje privabi določeno publiko s svojimi vsebinami ter vzpostavi interakcijo z uporabniki, nato pa oglaševalcem proda dostop do uporabnikov.</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357210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10</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Ključni tržni trendi in smernice </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Autofit/>
          </a:bodyPr>
          <a:lstStyle/>
          <a:p>
            <a:pPr marL="201168" lvl="1" indent="0" algn="just">
              <a:spcAft>
                <a:spcPts val="600"/>
              </a:spcAft>
              <a:buNone/>
            </a:pPr>
            <a:r>
              <a:rPr lang="sl-SI" b="1">
                <a:solidFill>
                  <a:schemeClr val="tx1"/>
                </a:solidFill>
                <a:latin typeface="Tw Cen MT" panose="020B0602020104020603" pitchFamily="34" charset="0"/>
                <a:ea typeface="Times New Roman" panose="02020603050405020304" pitchFamily="18" charset="0"/>
                <a:cs typeface="Times New Roman" panose="02020603050405020304" pitchFamily="18" charset="0"/>
              </a:rPr>
              <a:t>Analitika masovnih podatkov </a:t>
            </a:r>
          </a:p>
          <a:p>
            <a:pPr marL="201168" lvl="1" indent="0" algn="just">
              <a:spcAft>
                <a:spcPts val="600"/>
              </a:spcAft>
              <a:buNone/>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Gre za pogosto zapleten postopek preučevanja velikih količin raznolikih podatkovnih zbirk oz. masovnih podatkov z namenom odkrivanja prikritih vzorcev, neznanih povezav, tržnih trendov in želja kupcev. </a:t>
            </a:r>
          </a:p>
          <a:p>
            <a:pPr marL="201168" lvl="1" indent="0" algn="just">
              <a:spcAft>
                <a:spcPts val="600"/>
              </a:spcAft>
              <a:buNone/>
            </a:pPr>
            <a:endParaRPr lang="en-US"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endParaRPr>
          </a:p>
          <a:p>
            <a:pPr marL="201168" lvl="1" indent="0" algn="just">
              <a:spcAft>
                <a:spcPts val="600"/>
              </a:spcAft>
              <a:buNone/>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Tovrstni podatki lahko pomagajo različnim organizacijam pri sprejemanju premišljenih poslovnih odločitev. </a:t>
            </a:r>
          </a:p>
          <a:p>
            <a:pPr marL="201168" lvl="1" indent="0" algn="just">
              <a:spcAft>
                <a:spcPts val="600"/>
              </a:spcAft>
              <a:buNone/>
            </a:pPr>
            <a:endParaRPr lang="en-US" dirty="0">
              <a:solidFill>
                <a:schemeClr val="tx1"/>
              </a:solidFill>
              <a:latin typeface="Tw Cen MT" panose="020B0602020104020603" pitchFamily="34" charset="0"/>
              <a:ea typeface="Times New Roman" panose="02020603050405020304" pitchFamily="18" charset="0"/>
              <a:cs typeface="Times New Roman" panose="02020603050405020304" pitchFamily="18" charset="0"/>
            </a:endParaRPr>
          </a:p>
          <a:p>
            <a:pPr marL="201168" lvl="1" indent="0" algn="just">
              <a:spcAft>
                <a:spcPts val="600"/>
              </a:spcAft>
              <a:buNone/>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Kmetovanje prihodnosti (»Future Farming«), na primer, ponuja vpogled v način, kako masovni podatki vplivajo na kmetijsko proizvodnjo. Ob uporabi specializiranih analitičnih sistemov in programske opreme ter visokozmogljivih računalniških sistemov analitika masovnih podatkov zagotavlja različne poslovne koristi, med drugim:</a:t>
            </a:r>
          </a:p>
          <a:p>
            <a:pPr lvl="1" algn="just">
              <a:spcAft>
                <a:spcPts val="600"/>
              </a:spcAft>
              <a:buFont typeface="Arial" panose="020B0604020202020204" pitchFamily="34" charset="0"/>
              <a:buChar char="•"/>
            </a:pPr>
            <a:endParaRPr lang="en-US" kern="1200" dirty="0">
              <a:solidFill>
                <a:schemeClr val="tx1"/>
              </a:solidFill>
              <a:effectLst/>
              <a:latin typeface="Tw Cen MT" panose="020B0602020104020603" pitchFamily="34" charset="0"/>
              <a:ea typeface="Times New Roman" panose="02020603050405020304" pitchFamily="18" charset="0"/>
              <a:cs typeface="Times New Roman" panose="02020603050405020304" pitchFamily="18" charset="0"/>
            </a:endParaRPr>
          </a:p>
          <a:p>
            <a:pPr lvl="1" algn="just">
              <a:spcAft>
                <a:spcPts val="600"/>
              </a:spcAft>
              <a:buFont typeface="Arial" panose="020B0604020202020204" pitchFamily="34" charset="0"/>
              <a:buChar char="•"/>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prepoznavanje novih priložnosti za ustvarjanje prihodkov,</a:t>
            </a:r>
          </a:p>
          <a:p>
            <a:pPr lvl="1" algn="just">
              <a:spcAft>
                <a:spcPts val="600"/>
              </a:spcAft>
              <a:buFont typeface="Arial" panose="020B0604020202020204" pitchFamily="34" charset="0"/>
              <a:buChar char="•"/>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učinkovitejše trženje,</a:t>
            </a:r>
          </a:p>
          <a:p>
            <a:pPr lvl="1" algn="just">
              <a:spcAft>
                <a:spcPts val="600"/>
              </a:spcAft>
              <a:buFont typeface="Arial" panose="020B0604020202020204" pitchFamily="34" charset="0"/>
              <a:buChar char="•"/>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boljše storitve za pomoč strankam,</a:t>
            </a:r>
          </a:p>
          <a:p>
            <a:pPr lvl="1" algn="just">
              <a:spcAft>
                <a:spcPts val="600"/>
              </a:spcAft>
              <a:buFont typeface="Arial" panose="020B0604020202020204" pitchFamily="34" charset="0"/>
              <a:buChar char="•"/>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izboljšana operativna učinkovitost,</a:t>
            </a:r>
          </a:p>
          <a:p>
            <a:pPr lvl="1" algn="just">
              <a:spcAft>
                <a:spcPts val="600"/>
              </a:spcAft>
              <a:buFont typeface="Arial" panose="020B0604020202020204" pitchFamily="34" charset="0"/>
              <a:buChar char="•"/>
            </a:pPr>
            <a:r>
              <a:rPr lang="sl-SI">
                <a:solidFill>
                  <a:schemeClr val="tx1"/>
                </a:solidFill>
                <a:latin typeface="Tw Cen MT" panose="020B0602020104020603" pitchFamily="34" charset="0"/>
                <a:ea typeface="Times New Roman" panose="02020603050405020304" pitchFamily="18" charset="0"/>
                <a:cs typeface="Times New Roman" panose="02020603050405020304" pitchFamily="18" charset="0"/>
              </a:rPr>
              <a:t>konkurenčna prednost v primerjavi s tekmeci.</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361953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11</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Kibernetska varnost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407459"/>
            <a:ext cx="10905457" cy="4993341"/>
          </a:xfrm>
        </p:spPr>
        <p:txBody>
          <a:bodyPr numCol="2" spcCol="540000" rtlCol="0">
            <a:normAutofit/>
          </a:bodyPr>
          <a:lstStyle/>
          <a:p>
            <a:pPr marL="0" indent="0" rtl="0">
              <a:spcBef>
                <a:spcPts val="0"/>
              </a:spcBef>
              <a:spcAft>
                <a:spcPts val="0"/>
              </a:spcAft>
              <a:buNone/>
            </a:pPr>
            <a:r>
              <a:rPr lang="sl-SI" sz="1800" b="1" dirty="0">
                <a:solidFill>
                  <a:schemeClr val="tx1"/>
                </a:solidFill>
              </a:rPr>
              <a:t>Informacijska (kibernetska) varnost</a:t>
            </a:r>
          </a:p>
          <a:p>
            <a:pPr marL="0" indent="0" rtl="0">
              <a:spcBef>
                <a:spcPts val="0"/>
              </a:spcBef>
              <a:spcAft>
                <a:spcPts val="0"/>
              </a:spcAft>
              <a:buNone/>
            </a:pPr>
            <a:endParaRPr lang="en-US" sz="1800" dirty="0">
              <a:solidFill>
                <a:schemeClr val="tx1"/>
              </a:solidFill>
            </a:endParaRPr>
          </a:p>
          <a:p>
            <a:pPr marL="171450" indent="-171450" rtl="0">
              <a:spcBef>
                <a:spcPts val="0"/>
              </a:spcBef>
              <a:spcAft>
                <a:spcPts val="0"/>
              </a:spcAft>
              <a:buFont typeface="Wingdings" panose="05000000000000000000" pitchFamily="2" charset="2"/>
              <a:buChar char="§"/>
            </a:pPr>
            <a:r>
              <a:rPr lang="sl-SI" sz="1800" dirty="0">
                <a:solidFill>
                  <a:schemeClr val="tx1"/>
                </a:solidFill>
              </a:rPr>
              <a:t>Odmevne žrtve kibernetskih napadov so predvsem velika podjetja, toda pogosto so tarče napadov tudi mala podjetja in samostojni podjetniki, ki imajo več finančnih sredstev od običajnih ljudi in so praviloma slabše kibernetsko zaščiteni od velikih gospodarskih družb. </a:t>
            </a:r>
          </a:p>
          <a:p>
            <a:pPr marL="171450" indent="-171450" rtl="0">
              <a:spcBef>
                <a:spcPts val="0"/>
              </a:spcBef>
              <a:spcAft>
                <a:spcPts val="0"/>
              </a:spcAft>
              <a:buFont typeface="Wingdings" panose="05000000000000000000" pitchFamily="2" charset="2"/>
              <a:buChar char="§"/>
            </a:pPr>
            <a:endParaRPr lang="en-US" sz="1800" dirty="0">
              <a:solidFill>
                <a:schemeClr val="tx1"/>
              </a:solidFill>
            </a:endParaRPr>
          </a:p>
          <a:p>
            <a:pPr marL="171450" indent="-171450" rtl="0">
              <a:spcBef>
                <a:spcPts val="0"/>
              </a:spcBef>
              <a:spcAft>
                <a:spcPts val="0"/>
              </a:spcAft>
              <a:buFont typeface="Wingdings" panose="05000000000000000000" pitchFamily="2" charset="2"/>
              <a:buChar char="§"/>
            </a:pPr>
            <a:r>
              <a:rPr lang="sl-SI" sz="1800" dirty="0">
                <a:solidFill>
                  <a:schemeClr val="tx1"/>
                </a:solidFill>
              </a:rPr>
              <a:t>Večina lastnikov malih podjetij podcenjuje grožnje in kibernetski zaščiti posveča premalo pozornosti.  </a:t>
            </a:r>
          </a:p>
          <a:p>
            <a:pPr marL="0" indent="0" rtl="0">
              <a:spcBef>
                <a:spcPts val="0"/>
              </a:spcBef>
              <a:spcAft>
                <a:spcPts val="0"/>
              </a:spcAft>
              <a:buNone/>
            </a:pPr>
            <a:endParaRPr lang="en-US" sz="1800" dirty="0">
              <a:solidFill>
                <a:schemeClr val="tx1"/>
              </a:solidFill>
            </a:endParaRPr>
          </a:p>
          <a:p>
            <a:pPr marL="0" indent="0" rtl="0">
              <a:spcBef>
                <a:spcPts val="0"/>
              </a:spcBef>
              <a:spcAft>
                <a:spcPts val="0"/>
              </a:spcAft>
              <a:buNone/>
            </a:pPr>
            <a:r>
              <a:rPr lang="sl-SI" sz="1800" b="1" dirty="0">
                <a:solidFill>
                  <a:schemeClr val="tx1"/>
                </a:solidFill>
              </a:rPr>
              <a:t>Kako lahko podjetniki zaščitijo svoja podjetja pred kibernetskimi napadi?</a:t>
            </a:r>
          </a:p>
          <a:p>
            <a:pPr marL="0" indent="0" rtl="0">
              <a:spcBef>
                <a:spcPts val="0"/>
              </a:spcBef>
              <a:spcAft>
                <a:spcPts val="0"/>
              </a:spcAft>
              <a:buNone/>
            </a:pPr>
            <a:endParaRPr lang="en-US" sz="1800" b="1" dirty="0">
              <a:solidFill>
                <a:schemeClr val="tx1"/>
              </a:solidFill>
            </a:endParaRPr>
          </a:p>
          <a:p>
            <a:pPr lvl="1">
              <a:spcBef>
                <a:spcPts val="0"/>
              </a:spcBef>
              <a:spcAft>
                <a:spcPts val="0"/>
              </a:spcAft>
              <a:buFont typeface="Arial" panose="020B0604020202020204" pitchFamily="34" charset="0"/>
              <a:buChar char="•"/>
            </a:pPr>
            <a:r>
              <a:rPr lang="sl-SI" dirty="0">
                <a:solidFill>
                  <a:schemeClr val="tx1"/>
                </a:solidFill>
              </a:rPr>
              <a:t>Poskrbijo za varno zaščito z močnimi gesli.</a:t>
            </a:r>
          </a:p>
          <a:p>
            <a:pPr lvl="1">
              <a:spcBef>
                <a:spcPts val="0"/>
              </a:spcBef>
              <a:spcAft>
                <a:spcPts val="0"/>
              </a:spcAft>
              <a:buFont typeface="Arial" panose="020B0604020202020204" pitchFamily="34" charset="0"/>
              <a:buChar char="•"/>
            </a:pPr>
            <a:r>
              <a:rPr lang="sl-SI" dirty="0">
                <a:solidFill>
                  <a:schemeClr val="tx1"/>
                </a:solidFill>
              </a:rPr>
              <a:t>Zmanjšajo število možnih poskusov vnosa gesla.</a:t>
            </a:r>
          </a:p>
          <a:p>
            <a:pPr lvl="1">
              <a:spcBef>
                <a:spcPts val="0"/>
              </a:spcBef>
              <a:spcAft>
                <a:spcPts val="0"/>
              </a:spcAft>
              <a:buFont typeface="Arial" panose="020B0604020202020204" pitchFamily="34" charset="0"/>
              <a:buChar char="•"/>
            </a:pPr>
            <a:r>
              <a:rPr lang="sl-SI" dirty="0">
                <a:solidFill>
                  <a:schemeClr val="tx1"/>
                </a:solidFill>
              </a:rPr>
              <a:t>Razmislijo o uvedbi sistema za upravljanje z gesli, pri čemer se je treba zavedati, da so v primeru hekerskega vdora vsa gesla razkrinkana.</a:t>
            </a:r>
          </a:p>
          <a:p>
            <a:pPr lvl="1">
              <a:spcBef>
                <a:spcPts val="0"/>
              </a:spcBef>
              <a:spcAft>
                <a:spcPts val="0"/>
              </a:spcAft>
              <a:buFont typeface="Arial" panose="020B0604020202020204" pitchFamily="34" charset="0"/>
              <a:buChar char="•"/>
            </a:pPr>
            <a:r>
              <a:rPr lang="sl-SI" dirty="0">
                <a:solidFill>
                  <a:schemeClr val="tx1"/>
                </a:solidFill>
              </a:rPr>
              <a:t>Redno varnostno kopiranje podatkov in šifriranje varnostnih kopij ali uporaba dodatnih gesel.</a:t>
            </a:r>
          </a:p>
          <a:p>
            <a:pPr lvl="1">
              <a:spcBef>
                <a:spcPts val="0"/>
              </a:spcBef>
              <a:spcAft>
                <a:spcPts val="0"/>
              </a:spcAft>
              <a:buFont typeface="Arial" panose="020B0604020202020204" pitchFamily="34" charset="0"/>
              <a:buChar char="•"/>
            </a:pPr>
            <a:r>
              <a:rPr lang="sl-SI" dirty="0">
                <a:solidFill>
                  <a:schemeClr val="tx1"/>
                </a:solidFill>
              </a:rPr>
              <a:t>Posodabljanje protivirusne programske opreme in redno preverjanje.</a:t>
            </a:r>
          </a:p>
          <a:p>
            <a:pPr lvl="1">
              <a:spcBef>
                <a:spcPts val="0"/>
              </a:spcBef>
              <a:spcAft>
                <a:spcPts val="0"/>
              </a:spcAft>
              <a:buFont typeface="Arial" panose="020B0604020202020204" pitchFamily="34" charset="0"/>
              <a:buChar char="•"/>
            </a:pPr>
            <a:r>
              <a:rPr lang="sl-SI" dirty="0">
                <a:solidFill>
                  <a:schemeClr val="tx1"/>
                </a:solidFill>
              </a:rPr>
              <a:t>Izobraževanje uslužbencev o kibernetskih grožnjah in o načinih, s katerimi se jim izognemo.</a:t>
            </a:r>
          </a:p>
          <a:p>
            <a:pPr lvl="1">
              <a:spcBef>
                <a:spcPts val="0"/>
              </a:spcBef>
              <a:spcAft>
                <a:spcPts val="0"/>
              </a:spcAft>
              <a:buFont typeface="Arial" panose="020B0604020202020204" pitchFamily="34" charset="0"/>
              <a:buChar char="•"/>
            </a:pPr>
            <a:r>
              <a:rPr lang="sl-SI" dirty="0">
                <a:solidFill>
                  <a:schemeClr val="tx1"/>
                </a:solidFill>
              </a:rPr>
              <a:t>Dokumentiranje kibernetske varnostne politike.</a:t>
            </a:r>
          </a:p>
          <a:p>
            <a:pPr lvl="1">
              <a:spcBef>
                <a:spcPts val="0"/>
              </a:spcBef>
              <a:spcAft>
                <a:spcPts val="0"/>
              </a:spcAft>
              <a:buFont typeface="Arial" panose="020B0604020202020204" pitchFamily="34" charset="0"/>
              <a:buChar char="•"/>
            </a:pPr>
            <a:r>
              <a:rPr lang="sl-SI" dirty="0">
                <a:solidFill>
                  <a:schemeClr val="tx1"/>
                </a:solidFill>
              </a:rPr>
              <a:t>Zaščita mobilnih in pisarniških naprav.</a:t>
            </a:r>
          </a:p>
          <a:p>
            <a:pPr lvl="1">
              <a:spcBef>
                <a:spcPts val="0"/>
              </a:spcBef>
              <a:spcAft>
                <a:spcPts val="0"/>
              </a:spcAft>
              <a:buFont typeface="Arial" panose="020B0604020202020204" pitchFamily="34" charset="0"/>
              <a:buChar char="•"/>
            </a:pPr>
            <a:r>
              <a:rPr lang="sl-SI" dirty="0">
                <a:solidFill>
                  <a:schemeClr val="tx1"/>
                </a:solidFill>
              </a:rPr>
              <a:t>Uporaba večfaktorskih identifikacijskih postopkov.</a:t>
            </a:r>
          </a:p>
          <a:p>
            <a:pPr lvl="1">
              <a:spcBef>
                <a:spcPts val="0"/>
              </a:spcBef>
              <a:spcAft>
                <a:spcPts val="0"/>
              </a:spcAft>
              <a:buFont typeface="Arial" panose="020B0604020202020204" pitchFamily="34" charset="0"/>
              <a:buChar char="•"/>
            </a:pPr>
            <a:r>
              <a:rPr lang="sl-SI" dirty="0">
                <a:solidFill>
                  <a:schemeClr val="tx1"/>
                </a:solidFill>
              </a:rPr>
              <a:t>Naložba v učinkovit požarni zid.</a:t>
            </a:r>
          </a:p>
          <a:p>
            <a:pPr marL="171450" indent="-171450" rtl="0">
              <a:spcBef>
                <a:spcPts val="0"/>
              </a:spcBef>
              <a:spcAft>
                <a:spcPts val="0"/>
              </a:spcAft>
              <a:buFont typeface="Wingdings" panose="05000000000000000000" pitchFamily="2" charset="2"/>
              <a:buChar char="§"/>
            </a:pPr>
            <a:endParaRPr lang="es-ES" sz="1800" dirty="0">
              <a:solidFill>
                <a:schemeClr val="tx1"/>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216565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12</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sz="4000" u="sng">
                <a:solidFill>
                  <a:srgbClr val="0000FF"/>
                </a:solidFill>
                <a:latin typeface="Tw Cen MT" panose="020B0602020104020603" pitchFamily="34" charset="0"/>
                <a:ea typeface="Times New Roman" panose="02020603050405020304" pitchFamily="18" charset="0"/>
                <a:cs typeface="Times New Roman" panose="02020603050405020304" pitchFamily="18" charset="0"/>
                <a:hlinkClick r:id="rId4"/>
              </a:rPr>
              <a:t>Obogatena</a:t>
            </a:r>
            <a:r>
              <a:rPr lang="sl-SI" sz="4000">
                <a:latin typeface="Tw Cen MT" panose="020B0602020104020603" pitchFamily="34" charset="0"/>
                <a:ea typeface="Times New Roman" panose="02020603050405020304" pitchFamily="18" charset="0"/>
                <a:cs typeface="Times New Roman" panose="02020603050405020304" pitchFamily="18" charset="0"/>
              </a:rPr>
              <a:t>, </a:t>
            </a:r>
            <a:r>
              <a:rPr lang="sl-SI" sz="4000" u="sng">
                <a:solidFill>
                  <a:srgbClr val="0000FF"/>
                </a:solidFill>
                <a:latin typeface="Tw Cen MT" panose="020B0602020104020603" pitchFamily="34" charset="0"/>
                <a:ea typeface="Times New Roman" panose="02020603050405020304" pitchFamily="18" charset="0"/>
                <a:cs typeface="Times New Roman" panose="02020603050405020304" pitchFamily="18" charset="0"/>
                <a:hlinkClick r:id="rId5"/>
              </a:rPr>
              <a:t>virtualna</a:t>
            </a:r>
            <a:r>
              <a:rPr lang="sl-SI" sz="4000">
                <a:latin typeface="Tw Cen MT" panose="020B0602020104020603" pitchFamily="34" charset="0"/>
                <a:ea typeface="Times New Roman" panose="02020603050405020304" pitchFamily="18" charset="0"/>
                <a:cs typeface="Times New Roman" panose="02020603050405020304" pitchFamily="18" charset="0"/>
              </a:rPr>
              <a:t> in </a:t>
            </a:r>
            <a:r>
              <a:rPr lang="sl-SI" sz="4000" u="sng">
                <a:solidFill>
                  <a:srgbClr val="0000FF"/>
                </a:solidFill>
                <a:latin typeface="Tw Cen MT" panose="020B0602020104020603" pitchFamily="34" charset="0"/>
                <a:ea typeface="Times New Roman" panose="02020603050405020304" pitchFamily="18" charset="0"/>
                <a:cs typeface="Times New Roman" panose="02020603050405020304" pitchFamily="18" charset="0"/>
                <a:hlinkClick r:id="rId6"/>
              </a:rPr>
              <a:t>prepletena</a:t>
            </a:r>
            <a:r>
              <a:rPr lang="sl-SI" sz="4000">
                <a:latin typeface="Tw Cen MT" panose="020B0602020104020603" pitchFamily="34" charset="0"/>
                <a:ea typeface="Times New Roman" panose="02020603050405020304" pitchFamily="18" charset="0"/>
                <a:cs typeface="Times New Roman" panose="02020603050405020304" pitchFamily="18" charset="0"/>
              </a:rPr>
              <a:t> resničnost (</a:t>
            </a:r>
            <a:r>
              <a:rPr lang="sl-SI" sz="4000" u="sng">
                <a:solidFill>
                  <a:srgbClr val="0000FF"/>
                </a:solidFill>
                <a:latin typeface="Tw Cen MT" panose="020B0602020104020603" pitchFamily="34" charset="0"/>
                <a:ea typeface="Times New Roman" panose="02020603050405020304" pitchFamily="18" charset="0"/>
                <a:cs typeface="Times New Roman" panose="02020603050405020304" pitchFamily="18" charset="0"/>
                <a:hlinkClick r:id="rId7"/>
              </a:rPr>
              <a:t>potopitvene tehnologije</a:t>
            </a:r>
            <a:r>
              <a:rPr lang="sl-SI" sz="4000">
                <a:latin typeface="Tw Cen MT" panose="020B0602020104020603" pitchFamily="34" charset="0"/>
                <a:ea typeface="Times New Roman" panose="02020603050405020304" pitchFamily="18" charset="0"/>
                <a:cs typeface="Times New Roman" panose="02020603050405020304" pitchFamily="18" charset="0"/>
              </a:rPr>
              <a: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nSpc>
                <a:spcPct val="90000"/>
              </a:lnSpc>
              <a:spcBef>
                <a:spcPts val="1800"/>
              </a:spcBef>
              <a:spcAft>
                <a:spcPts val="0"/>
              </a:spcAft>
              <a:buFont typeface="Wingdings" panose="05000000000000000000" pitchFamily="2" charset="2"/>
              <a:buChar char="§"/>
            </a:pPr>
            <a:r>
              <a:rPr lang="sl-SI">
                <a:solidFill>
                  <a:schemeClr val="tx1"/>
                </a:solidFill>
              </a:rPr>
              <a:t>Potopitvene tehnologije - skupni naziv za tehnologije, kot so 360-stopinjsko snemanje ter razširjena in navidezna resničnost.</a:t>
            </a:r>
          </a:p>
          <a:p>
            <a:pPr lvl="1">
              <a:lnSpc>
                <a:spcPct val="90000"/>
              </a:lnSpc>
              <a:spcBef>
                <a:spcPts val="1800"/>
              </a:spcBef>
              <a:spcAft>
                <a:spcPts val="0"/>
              </a:spcAft>
              <a:buFont typeface="Wingdings" panose="05000000000000000000" pitchFamily="2" charset="2"/>
              <a:buChar char="§"/>
            </a:pPr>
            <a:r>
              <a:rPr lang="sl-SI">
                <a:solidFill>
                  <a:schemeClr val="tx1"/>
                </a:solidFill>
              </a:rPr>
              <a:t>Uporabljajo se za ustvarjanje izjemnih pripovednih izkušenj, ki brišejo mejo med digitalnim in fizičnim svetom.</a:t>
            </a:r>
          </a:p>
          <a:p>
            <a:pPr lvl="1">
              <a:lnSpc>
                <a:spcPct val="90000"/>
              </a:lnSpc>
              <a:spcBef>
                <a:spcPts val="1800"/>
              </a:spcBef>
              <a:spcAft>
                <a:spcPts val="0"/>
              </a:spcAft>
              <a:buFont typeface="Wingdings" panose="05000000000000000000" pitchFamily="2" charset="2"/>
              <a:buChar char="§"/>
            </a:pPr>
            <a:r>
              <a:rPr lang="sl-SI">
                <a:solidFill>
                  <a:schemeClr val="tx1"/>
                </a:solidFill>
              </a:rPr>
              <a:t>Z uporabo tovrstnih tehnologih lahko podjetja ponudijo kupcem privlačne in inovativne zgodbe o svojem podjetju ter izdelkih ali storitvah, ki jih ponujajo.</a:t>
            </a:r>
          </a:p>
          <a:p>
            <a:pPr lvl="1">
              <a:lnSpc>
                <a:spcPct val="90000"/>
              </a:lnSpc>
              <a:spcBef>
                <a:spcPts val="1800"/>
              </a:spcBef>
              <a:spcAft>
                <a:spcPts val="0"/>
              </a:spcAft>
              <a:buFont typeface="Wingdings" panose="05000000000000000000" pitchFamily="2" charset="2"/>
              <a:buChar char="§"/>
            </a:pPr>
            <a:r>
              <a:rPr lang="sl-SI">
                <a:solidFill>
                  <a:schemeClr val="tx1"/>
                </a:solidFill>
              </a:rPr>
              <a:t>Kupci lahko raziskujejo izdelke, postopke in storitve v kontekstu praktične uporabe, kar omogoča pozitivno izkušnjo z določeno blagovno znamko in ponuja vsebine, ki so prilagojene posameznim kupcem.</a:t>
            </a:r>
          </a:p>
          <a:p>
            <a:pPr lvl="1">
              <a:lnSpc>
                <a:spcPct val="90000"/>
              </a:lnSpc>
              <a:spcBef>
                <a:spcPts val="1800"/>
              </a:spcBef>
              <a:spcAft>
                <a:spcPts val="0"/>
              </a:spcAft>
              <a:buFont typeface="Wingdings" panose="05000000000000000000" pitchFamily="2" charset="2"/>
              <a:buChar char="§"/>
            </a:pPr>
            <a:r>
              <a:rPr lang="sl-SI">
                <a:solidFill>
                  <a:schemeClr val="tx1"/>
                </a:solidFill>
              </a:rPr>
              <a:t>Višja vrednost blagovne znamke sčasoma privede do povečanega obsega poslovanja, na ta način pa je tudi lažje ohraniti kupce.</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tx1"/>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831983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Vso srečo!</a:t>
            </a:r>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2.xml><?xml version="1.0" encoding="utf-8"?>
<ds:datastoreItem xmlns:ds="http://schemas.openxmlformats.org/officeDocument/2006/customXml" ds:itemID="{318F16D9-EB65-4F11-9CD9-58377B437CF8}">
  <ds:schemaRefs>
    <ds:schemaRef ds:uri="http://purl.org/dc/dcmitype/"/>
    <ds:schemaRef ds:uri="http://schemas.microsoft.com/office/infopath/2007/PartnerControls"/>
    <ds:schemaRef ds:uri="71af3243-3dd4-4a8d-8c0d-dd76da1f02a5"/>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16c05727-aa75-4e4a-9b5f-8a80a1165891"/>
    <ds:schemaRef ds:uri="http://www.w3.org/XML/1998/namespace"/>
    <ds:schemaRef ds:uri="http://purl.org/dc/terms/"/>
  </ds:schemaRefs>
</ds:datastoreItem>
</file>

<file path=customXml/itemProps3.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1422</Words>
  <Application>Microsoft Office PowerPoint</Application>
  <PresentationFormat>Širokozaslonsko</PresentationFormat>
  <Paragraphs>155</Paragraphs>
  <Slides>13</Slides>
  <Notes>13</Notes>
  <HiddenSlides>0</HiddenSlides>
  <MMClips>0</MMClips>
  <ScaleCrop>false</ScaleCrop>
  <HeadingPairs>
    <vt:vector size="6" baseType="variant">
      <vt:variant>
        <vt:lpstr>Uporabljene pisave</vt:lpstr>
      </vt:variant>
      <vt:variant>
        <vt:i4>6</vt:i4>
      </vt:variant>
      <vt:variant>
        <vt:lpstr>Tema</vt:lpstr>
      </vt:variant>
      <vt:variant>
        <vt:i4>1</vt:i4>
      </vt:variant>
      <vt:variant>
        <vt:lpstr>Naslovi diapozitivov</vt:lpstr>
      </vt:variant>
      <vt:variant>
        <vt:i4>13</vt:i4>
      </vt:variant>
    </vt:vector>
  </HeadingPairs>
  <TitlesOfParts>
    <vt:vector size="20" baseType="lpstr">
      <vt:lpstr>Arial</vt:lpstr>
      <vt:lpstr>Calibri</vt:lpstr>
      <vt:lpstr>Calibri Light</vt:lpstr>
      <vt:lpstr>Symbol</vt:lpstr>
      <vt:lpstr>Tw Cen MT</vt:lpstr>
      <vt:lpstr>Wingdings</vt:lpstr>
      <vt:lpstr>RetrospectVTI</vt:lpstr>
      <vt:lpstr>PowerPointova predstavitev</vt:lpstr>
      <vt:lpstr>Modul 7 - S tehnologijo do uspešnejšega poslovanja</vt:lpstr>
      <vt:lpstr>Preden začnete</vt:lpstr>
      <vt:lpstr>Ključni tržni trendi in nove digitalne tehnologije, industrija 4.0</vt:lpstr>
      <vt:lpstr>Ključni tržni trendi in nove digitalne tehnologije, industrija 4.0</vt:lpstr>
      <vt:lpstr>Raziskava ciljnih skupin</vt:lpstr>
      <vt:lpstr>Ključni tržni trendi in smernice </vt:lpstr>
      <vt:lpstr>Ključni tržni trendi in smernice </vt:lpstr>
      <vt:lpstr>Ključni tržni trendi in smernice </vt:lpstr>
      <vt:lpstr>Ključni tržni trendi in smernice </vt:lpstr>
      <vt:lpstr>Kibernetska varnost</vt:lpstr>
      <vt:lpstr>Obogatena, virtualna in prepletena resničnost (potopitvene tehnologije)</vt:lpstr>
      <vt:lpstr>Vso srečo!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